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ED2230-C48A-40EC-A124-BA789D7A9BDE}">
  <a:tblStyle styleId="{56ED2230-C48A-40EC-A124-BA789D7A9BDE}" styleName="Table_0">
    <a:wholeTbl>
      <a:tcTxStyle b="off" i="off">
        <a:font>
          <a:latin typeface="Tenorite"/>
          <a:ea typeface="Tenorite"/>
          <a:cs typeface="Tenorite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FAF9"/>
          </a:solidFill>
        </a:fill>
      </a:tcStyle>
    </a:wholeTbl>
    <a:band1H>
      <a:tcTxStyle/>
      <a:tcStyle>
        <a:fill>
          <a:solidFill>
            <a:srgbClr val="F6F5F3"/>
          </a:solidFill>
        </a:fill>
      </a:tcStyle>
    </a:band1H>
    <a:band2H>
      <a:tcTxStyle/>
    </a:band2H>
    <a:band1V>
      <a:tcTxStyle/>
      <a:tcStyle>
        <a:fill>
          <a:solidFill>
            <a:srgbClr val="F6F5F3"/>
          </a:solidFill>
        </a:fill>
      </a:tcStyle>
    </a:band1V>
    <a:band2V>
      <a:tcTxStyle/>
    </a:band2V>
    <a:lastCol>
      <a:tcTxStyle b="on" i="off">
        <a:font>
          <a:latin typeface="Tenorite"/>
          <a:ea typeface="Tenorite"/>
          <a:cs typeface="Tenorite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enorite"/>
          <a:ea typeface="Tenorite"/>
          <a:cs typeface="Tenorite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enorite"/>
          <a:ea typeface="Tenorite"/>
          <a:cs typeface="Tenorite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43437bcea_7_2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e43437bcea_7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43437bcea_7_3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e43437bcea_7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43437bcea_7_3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43437bcea_7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43437bcea_7_3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43437bcea_7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43437bcea_7_3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e43437bcea_7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43437bcea_7_3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43437bcea_7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43437bcea_7_3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e43437bcea_7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43437bcea_7_3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e43437bcea_7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43437bcea_7_3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e43437bcea_7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43437bcea_7_4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e43437bcea_7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43437bcea_7_4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e43437bcea_7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361fc355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361fc355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43437bcea_7_4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e43437bcea_7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43437bcea_7_4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e43437bcea_7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43437bcea_7_4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e43437bcea_7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43437bcea_7_4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e43437bcea_7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43437bcea_7_4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e43437bcea_7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43437bcea_7_4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e43437bcea_7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43437bcea_7_4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e43437bcea_7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43437bcea_7_4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e43437bcea_7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43437bcea_7_4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e43437bcea_7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38a7745f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38a7745f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38a7745f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38a7745f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3d796484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3d796484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3d796484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3d796484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3d796484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3d796484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3d796484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3d796484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38a7745f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38a7745f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38a7745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38a7745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3d31c0e1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e3d31c0e1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e3d31c0e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e3d31c0e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38a7745f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e38a7745f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38a7745f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e38a7745f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e031f78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e031f78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38a7745f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38a7745f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38a7745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38a7745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38a7745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38a7745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38a7745f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38a7745f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38a7745f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38a7745f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38a7745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38a7745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3069" l="0" r="28341" t="18303"/>
          <a:stretch/>
        </p:blipFill>
        <p:spPr>
          <a:xfrm>
            <a:off x="4116611" y="0"/>
            <a:ext cx="50273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000124" y="765334"/>
            <a:ext cx="237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000124" y="2193131"/>
            <a:ext cx="23790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888025" y="4767275"/>
            <a:ext cx="96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2002443" y="4767250"/>
            <a:ext cx="509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150754" y="4767263"/>
            <a:ext cx="740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1114425" y="1922342"/>
            <a:ext cx="30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1114248" y="2302761"/>
            <a:ext cx="302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body"/>
          </p:nvPr>
        </p:nvSpPr>
        <p:spPr>
          <a:xfrm>
            <a:off x="5004753" y="1922342"/>
            <a:ext cx="30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4" type="body"/>
          </p:nvPr>
        </p:nvSpPr>
        <p:spPr>
          <a:xfrm>
            <a:off x="5004857" y="2302761"/>
            <a:ext cx="302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5" type="body"/>
          </p:nvPr>
        </p:nvSpPr>
        <p:spPr>
          <a:xfrm>
            <a:off x="1114424" y="3239573"/>
            <a:ext cx="30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6" type="body"/>
          </p:nvPr>
        </p:nvSpPr>
        <p:spPr>
          <a:xfrm>
            <a:off x="1114809" y="3619992"/>
            <a:ext cx="302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7" type="body"/>
          </p:nvPr>
        </p:nvSpPr>
        <p:spPr>
          <a:xfrm>
            <a:off x="5004472" y="3239573"/>
            <a:ext cx="30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8" type="body"/>
          </p:nvPr>
        </p:nvSpPr>
        <p:spPr>
          <a:xfrm>
            <a:off x="5004857" y="3619992"/>
            <a:ext cx="302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" name="Google Shape;70;p14"/>
          <p:cNvCxnSpPr/>
          <p:nvPr/>
        </p:nvCxnSpPr>
        <p:spPr>
          <a:xfrm>
            <a:off x="6516291" y="0"/>
            <a:ext cx="2627700" cy="1764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4"/>
          <p:cNvCxnSpPr/>
          <p:nvPr/>
        </p:nvCxnSpPr>
        <p:spPr>
          <a:xfrm>
            <a:off x="7290707" y="0"/>
            <a:ext cx="1853400" cy="202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932328" y="2082702"/>
            <a:ext cx="216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932328" y="2875954"/>
            <a:ext cx="2161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3" type="body"/>
          </p:nvPr>
        </p:nvSpPr>
        <p:spPr>
          <a:xfrm>
            <a:off x="3485749" y="2082702"/>
            <a:ext cx="2172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7" name="Google Shape;77;p15"/>
          <p:cNvSpPr txBox="1"/>
          <p:nvPr>
            <p:ph idx="4" type="body"/>
          </p:nvPr>
        </p:nvSpPr>
        <p:spPr>
          <a:xfrm>
            <a:off x="3485749" y="2875954"/>
            <a:ext cx="21726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 flipH="1">
            <a:off x="-112" y="0"/>
            <a:ext cx="928800" cy="232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 flipH="1">
            <a:off x="-18" y="0"/>
            <a:ext cx="1678800" cy="18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5"/>
          <p:cNvSpPr txBox="1"/>
          <p:nvPr>
            <p:ph idx="5" type="body"/>
          </p:nvPr>
        </p:nvSpPr>
        <p:spPr>
          <a:xfrm>
            <a:off x="6049816" y="2082702"/>
            <a:ext cx="216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1" name="Google Shape;81;p15"/>
          <p:cNvSpPr txBox="1"/>
          <p:nvPr>
            <p:ph idx="6" type="body"/>
          </p:nvPr>
        </p:nvSpPr>
        <p:spPr>
          <a:xfrm>
            <a:off x="6049816" y="2875954"/>
            <a:ext cx="2161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/>
          </a:blip>
          <a:srcRect b="23069" l="0" r="41826" t="18303"/>
          <a:stretch/>
        </p:blipFill>
        <p:spPr>
          <a:xfrm flipH="1">
            <a:off x="0" y="0"/>
            <a:ext cx="4081416" cy="51435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4440127" y="864578"/>
            <a:ext cx="407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441690" y="1852136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441371" y="2099205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3" type="body"/>
          </p:nvPr>
        </p:nvSpPr>
        <p:spPr>
          <a:xfrm>
            <a:off x="4441690" y="2676983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4" type="body"/>
          </p:nvPr>
        </p:nvSpPr>
        <p:spPr>
          <a:xfrm>
            <a:off x="4441371" y="2924052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5" type="body"/>
          </p:nvPr>
        </p:nvSpPr>
        <p:spPr>
          <a:xfrm>
            <a:off x="4441690" y="3501830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6" type="body"/>
          </p:nvPr>
        </p:nvSpPr>
        <p:spPr>
          <a:xfrm>
            <a:off x="4441371" y="3748899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1862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4440127" y="864578"/>
            <a:ext cx="407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0" name="Google Shape;100;p17"/>
          <p:cNvCxnSpPr/>
          <p:nvPr/>
        </p:nvCxnSpPr>
        <p:spPr>
          <a:xfrm flipH="1" rot="10800000">
            <a:off x="1657350" y="0"/>
            <a:ext cx="182880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441690" y="1852136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4441371" y="2099205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3" type="body"/>
          </p:nvPr>
        </p:nvSpPr>
        <p:spPr>
          <a:xfrm>
            <a:off x="4441690" y="2676983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4" type="body"/>
          </p:nvPr>
        </p:nvSpPr>
        <p:spPr>
          <a:xfrm>
            <a:off x="4441371" y="2924052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5" type="body"/>
          </p:nvPr>
        </p:nvSpPr>
        <p:spPr>
          <a:xfrm>
            <a:off x="4441690" y="3501830"/>
            <a:ext cx="407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6" type="body"/>
          </p:nvPr>
        </p:nvSpPr>
        <p:spPr>
          <a:xfrm>
            <a:off x="4441371" y="3748899"/>
            <a:ext cx="4074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0" type="dt"/>
          </p:nvPr>
        </p:nvSpPr>
        <p:spPr>
          <a:xfrm>
            <a:off x="4439760" y="4767263"/>
            <a:ext cx="710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1" type="ftr"/>
          </p:nvPr>
        </p:nvSpPr>
        <p:spPr>
          <a:xfrm>
            <a:off x="5371466" y="4767263"/>
            <a:ext cx="24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025492" y="4767263"/>
            <a:ext cx="48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8"/>
          <p:cNvSpPr/>
          <p:nvPr>
            <p:ph idx="2" type="pic"/>
          </p:nvPr>
        </p:nvSpPr>
        <p:spPr>
          <a:xfrm>
            <a:off x="1115386" y="2164556"/>
            <a:ext cx="1384200" cy="13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983669" y="3813393"/>
            <a:ext cx="1647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4" name="Google Shape;114;p18"/>
          <p:cNvSpPr txBox="1"/>
          <p:nvPr>
            <p:ph idx="3" type="body"/>
          </p:nvPr>
        </p:nvSpPr>
        <p:spPr>
          <a:xfrm>
            <a:off x="1115386" y="4098086"/>
            <a:ext cx="1384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5" name="Google Shape;115;p18"/>
          <p:cNvSpPr/>
          <p:nvPr>
            <p:ph idx="4" type="pic"/>
          </p:nvPr>
        </p:nvSpPr>
        <p:spPr>
          <a:xfrm>
            <a:off x="2877686" y="2164556"/>
            <a:ext cx="1384200" cy="13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5" type="body"/>
          </p:nvPr>
        </p:nvSpPr>
        <p:spPr>
          <a:xfrm>
            <a:off x="2780705" y="3824404"/>
            <a:ext cx="16089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18"/>
          <p:cNvSpPr txBox="1"/>
          <p:nvPr>
            <p:ph idx="6" type="body"/>
          </p:nvPr>
        </p:nvSpPr>
        <p:spPr>
          <a:xfrm>
            <a:off x="2877685" y="4109097"/>
            <a:ext cx="1392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8" name="Google Shape;118;p18"/>
          <p:cNvSpPr/>
          <p:nvPr>
            <p:ph idx="7" type="pic"/>
          </p:nvPr>
        </p:nvSpPr>
        <p:spPr>
          <a:xfrm>
            <a:off x="4745684" y="2164556"/>
            <a:ext cx="1384200" cy="13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8" type="body"/>
          </p:nvPr>
        </p:nvSpPr>
        <p:spPr>
          <a:xfrm>
            <a:off x="4648703" y="3824404"/>
            <a:ext cx="1599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18"/>
          <p:cNvSpPr txBox="1"/>
          <p:nvPr>
            <p:ph idx="9" type="body"/>
          </p:nvPr>
        </p:nvSpPr>
        <p:spPr>
          <a:xfrm>
            <a:off x="4745683" y="4109097"/>
            <a:ext cx="1384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1" name="Google Shape;121;p18"/>
          <p:cNvSpPr/>
          <p:nvPr>
            <p:ph idx="13" type="pic"/>
          </p:nvPr>
        </p:nvSpPr>
        <p:spPr>
          <a:xfrm>
            <a:off x="6560593" y="2164556"/>
            <a:ext cx="1384200" cy="13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4" type="body"/>
          </p:nvPr>
        </p:nvSpPr>
        <p:spPr>
          <a:xfrm>
            <a:off x="6463614" y="3813393"/>
            <a:ext cx="1599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18"/>
          <p:cNvSpPr txBox="1"/>
          <p:nvPr>
            <p:ph idx="15" type="body"/>
          </p:nvPr>
        </p:nvSpPr>
        <p:spPr>
          <a:xfrm>
            <a:off x="6560593" y="4098086"/>
            <a:ext cx="1384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cxnSp>
        <p:nvCxnSpPr>
          <p:cNvPr id="124" name="Google Shape;124;p18"/>
          <p:cNvCxnSpPr/>
          <p:nvPr/>
        </p:nvCxnSpPr>
        <p:spPr>
          <a:xfrm rot="10800000">
            <a:off x="5500800" y="0"/>
            <a:ext cx="3643200" cy="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8615363" y="0"/>
            <a:ext cx="528600" cy="129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ECTION_HEAD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107656" y="1253729"/>
            <a:ext cx="38337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107656" y="2761910"/>
            <a:ext cx="38337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32" name="Google Shape;132;p19"/>
          <p:cNvCxnSpPr/>
          <p:nvPr/>
        </p:nvCxnSpPr>
        <p:spPr>
          <a:xfrm rot="10800000">
            <a:off x="75" y="657206"/>
            <a:ext cx="3571800" cy="122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19"/>
          <p:cNvCxnSpPr/>
          <p:nvPr/>
        </p:nvCxnSpPr>
        <p:spPr>
          <a:xfrm rot="10800000">
            <a:off x="1978876" y="-28"/>
            <a:ext cx="1593000" cy="388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ctrTitle"/>
          </p:nvPr>
        </p:nvSpPr>
        <p:spPr>
          <a:xfrm>
            <a:off x="3200400" y="1211802"/>
            <a:ext cx="3134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" type="subTitle"/>
          </p:nvPr>
        </p:nvSpPr>
        <p:spPr>
          <a:xfrm>
            <a:off x="3200400" y="2428577"/>
            <a:ext cx="31347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82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idx="10" type="dt"/>
          </p:nvPr>
        </p:nvSpPr>
        <p:spPr>
          <a:xfrm>
            <a:off x="3200400" y="4767263"/>
            <a:ext cx="133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11" type="ftr"/>
          </p:nvPr>
        </p:nvSpPr>
        <p:spPr>
          <a:xfrm>
            <a:off x="4859791" y="4767263"/>
            <a:ext cx="19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7184571" y="4767263"/>
            <a:ext cx="133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ctrTitle"/>
          </p:nvPr>
        </p:nvSpPr>
        <p:spPr>
          <a:xfrm>
            <a:off x="5243513" y="1928426"/>
            <a:ext cx="31347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1506"/>
            <a:ext cx="4407694" cy="3900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22"/>
          <p:cNvCxnSpPr/>
          <p:nvPr/>
        </p:nvCxnSpPr>
        <p:spPr>
          <a:xfrm flipH="1">
            <a:off x="-112" y="0"/>
            <a:ext cx="928800" cy="99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22"/>
          <p:cNvCxnSpPr/>
          <p:nvPr/>
        </p:nvCxnSpPr>
        <p:spPr>
          <a:xfrm flipH="1">
            <a:off x="113" y="0"/>
            <a:ext cx="2843100" cy="66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22"/>
          <p:cNvSpPr txBox="1"/>
          <p:nvPr>
            <p:ph type="title"/>
          </p:nvPr>
        </p:nvSpPr>
        <p:spPr>
          <a:xfrm>
            <a:off x="1413867" y="669133"/>
            <a:ext cx="6316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806585" y="1588981"/>
            <a:ext cx="13923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2" type="body"/>
          </p:nvPr>
        </p:nvSpPr>
        <p:spPr>
          <a:xfrm>
            <a:off x="628650" y="2841610"/>
            <a:ext cx="1748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4" name="Google Shape;154;p22"/>
          <p:cNvSpPr txBox="1"/>
          <p:nvPr>
            <p:ph idx="3" type="body"/>
          </p:nvPr>
        </p:nvSpPr>
        <p:spPr>
          <a:xfrm>
            <a:off x="628650" y="3348608"/>
            <a:ext cx="1748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5" name="Google Shape;155;p22"/>
          <p:cNvSpPr txBox="1"/>
          <p:nvPr>
            <p:ph idx="4" type="body"/>
          </p:nvPr>
        </p:nvSpPr>
        <p:spPr>
          <a:xfrm>
            <a:off x="628650" y="3840541"/>
            <a:ext cx="1748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5" type="body"/>
          </p:nvPr>
        </p:nvSpPr>
        <p:spPr>
          <a:xfrm>
            <a:off x="2858543" y="1588981"/>
            <a:ext cx="13923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6" type="body"/>
          </p:nvPr>
        </p:nvSpPr>
        <p:spPr>
          <a:xfrm>
            <a:off x="2671999" y="2841610"/>
            <a:ext cx="1756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8" name="Google Shape;158;p22"/>
          <p:cNvSpPr txBox="1"/>
          <p:nvPr>
            <p:ph idx="7" type="body"/>
          </p:nvPr>
        </p:nvSpPr>
        <p:spPr>
          <a:xfrm>
            <a:off x="2671999" y="3348608"/>
            <a:ext cx="1756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22"/>
          <p:cNvSpPr txBox="1"/>
          <p:nvPr>
            <p:ph idx="8" type="body"/>
          </p:nvPr>
        </p:nvSpPr>
        <p:spPr>
          <a:xfrm>
            <a:off x="2671999" y="3840541"/>
            <a:ext cx="175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9" type="body"/>
          </p:nvPr>
        </p:nvSpPr>
        <p:spPr>
          <a:xfrm>
            <a:off x="4893283" y="1588981"/>
            <a:ext cx="13923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3" type="body"/>
          </p:nvPr>
        </p:nvSpPr>
        <p:spPr>
          <a:xfrm>
            <a:off x="4723957" y="2841610"/>
            <a:ext cx="1748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2" name="Google Shape;162;p22"/>
          <p:cNvSpPr txBox="1"/>
          <p:nvPr>
            <p:ph idx="14" type="body"/>
          </p:nvPr>
        </p:nvSpPr>
        <p:spPr>
          <a:xfrm>
            <a:off x="4723957" y="3348608"/>
            <a:ext cx="1748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" name="Google Shape;163;p22"/>
          <p:cNvSpPr txBox="1"/>
          <p:nvPr>
            <p:ph idx="15" type="body"/>
          </p:nvPr>
        </p:nvSpPr>
        <p:spPr>
          <a:xfrm>
            <a:off x="4723957" y="3840541"/>
            <a:ext cx="1748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6" type="body"/>
          </p:nvPr>
        </p:nvSpPr>
        <p:spPr>
          <a:xfrm>
            <a:off x="6945241" y="1588981"/>
            <a:ext cx="13923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17" type="body"/>
          </p:nvPr>
        </p:nvSpPr>
        <p:spPr>
          <a:xfrm>
            <a:off x="6767306" y="2841343"/>
            <a:ext cx="1748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6" name="Google Shape;166;p22"/>
          <p:cNvSpPr txBox="1"/>
          <p:nvPr>
            <p:ph idx="18" type="body"/>
          </p:nvPr>
        </p:nvSpPr>
        <p:spPr>
          <a:xfrm>
            <a:off x="6767306" y="3348340"/>
            <a:ext cx="1748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7" name="Google Shape;167;p22"/>
          <p:cNvSpPr txBox="1"/>
          <p:nvPr>
            <p:ph idx="19" type="body"/>
          </p:nvPr>
        </p:nvSpPr>
        <p:spPr>
          <a:xfrm>
            <a:off x="6767306" y="3840275"/>
            <a:ext cx="1748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Relationship Id="rId6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hyperlink" Target="https://www.wikiwand.com/en/IT_risk_managemen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Relationship Id="rId9" Type="http://schemas.openxmlformats.org/officeDocument/2006/relationships/hyperlink" Target="https://ai.plainenglish.io/mlops-integrating-ml-with-devops-f340288d3afc" TargetMode="External"/><Relationship Id="rId5" Type="http://schemas.openxmlformats.org/officeDocument/2006/relationships/hyperlink" Target="https://cloudstackgroup.com/top-devops-trends-in-the-market-for-the-year-2021/" TargetMode="External"/><Relationship Id="rId6" Type="http://schemas.openxmlformats.org/officeDocument/2006/relationships/image" Target="../media/image58.png"/><Relationship Id="rId7" Type="http://schemas.openxmlformats.org/officeDocument/2006/relationships/image" Target="../media/image62.png"/><Relationship Id="rId8" Type="http://schemas.openxmlformats.org/officeDocument/2006/relationships/hyperlink" Target="https://www.wikiwand.com/en/IT_risk_managemen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hyperlink" Target="https://www.coindesk.com/crypto-trading-101-beginners-guide-candlestick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intotheblock.com/" TargetMode="External"/><Relationship Id="rId4" Type="http://schemas.openxmlformats.org/officeDocument/2006/relationships/hyperlink" Target="https://lunarcrush.com/" TargetMode="External"/><Relationship Id="rId5" Type="http://schemas.openxmlformats.org/officeDocument/2006/relationships/hyperlink" Target="https://technical-analysis-library-in-python.readthedocs.io/en/latest/" TargetMode="External"/><Relationship Id="rId6" Type="http://schemas.openxmlformats.org/officeDocument/2006/relationships/hyperlink" Target="https://www.alphavantage.co/" TargetMode="External"/><Relationship Id="rId7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hyperlink" Target="https://scikit-learn.org/stable/tutorial/machine_learning_map/index.html" TargetMode="External"/><Relationship Id="rId6" Type="http://schemas.openxmlformats.org/officeDocument/2006/relationships/hyperlink" Target="https://www.dropletmeasurement.com/https-www-micropulselidar-com-planetary-boundary-layer-why-is-it-importa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eingdatum.com/time-series-forecasting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1100"/>
              <a:t>MODELING CRYPTO TIME SERIES</a:t>
            </a:r>
            <a:endParaRPr sz="1100"/>
          </a:p>
        </p:txBody>
      </p:sp>
      <p:sp>
        <p:nvSpPr>
          <p:cNvPr id="176" name="Google Shape;17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100"/>
              <a:t>A Machine Learning Approach to a Regression Problem</a:t>
            </a:r>
            <a:endParaRPr sz="1100"/>
          </a:p>
        </p:txBody>
      </p:sp>
      <p:sp>
        <p:nvSpPr>
          <p:cNvPr id="177" name="Google Shape;177;p23"/>
          <p:cNvSpPr txBox="1"/>
          <p:nvPr/>
        </p:nvSpPr>
        <p:spPr>
          <a:xfrm>
            <a:off x="4812031" y="4487663"/>
            <a:ext cx="3706327" cy="2974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Giordano | D. Rasner | A. Redey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tcoin price – live: Flash crash wipes $100 billion from crypto market |  The Independent"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3913" y="655838"/>
            <a:ext cx="3073370" cy="2272284"/>
          </a:xfrm>
          <a:prstGeom prst="rect">
            <a:avLst/>
          </a:prstGeom>
          <a:noFill/>
          <a:ln>
            <a:noFill/>
          </a:ln>
          <a:effectLst>
            <a:outerShdw blurRad="225425" algn="ctr" dir="5220000" dist="50800">
              <a:srgbClr val="000000">
                <a:alpha val="32941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>
            <a:alpha val="0"/>
          </a:schemeClr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Teil 2: Vorhersagemodelle - </a:t>
            </a:r>
            <a:r>
              <a:rPr b="1" lang="en"/>
              <a:t>Herangehensweise</a:t>
            </a:r>
            <a:endParaRPr b="1"/>
          </a:p>
        </p:txBody>
      </p:sp>
      <p:pic>
        <p:nvPicPr>
          <p:cNvPr id="290" name="Google Shape;2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367" y="2668782"/>
            <a:ext cx="820174" cy="110880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/>
          <p:nvPr/>
        </p:nvSpPr>
        <p:spPr>
          <a:xfrm>
            <a:off x="2933710" y="1381645"/>
            <a:ext cx="1527000" cy="868200"/>
          </a:xfrm>
          <a:prstGeom prst="cloudCallout">
            <a:avLst>
              <a:gd fmla="val -116043" name="adj1"/>
              <a:gd fmla="val 125689" name="adj2"/>
            </a:avLst>
          </a:prstGeom>
          <a:solidFill>
            <a:schemeClr val="l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Ah, OK. I get it… So it is a statistical problem…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5484182" y="2194580"/>
            <a:ext cx="1527000" cy="868200"/>
          </a:xfrm>
          <a:prstGeom prst="cloudCallout">
            <a:avLst>
              <a:gd fmla="val -282510" name="adj1"/>
              <a:gd fmla="val 34065" name="adj2"/>
            </a:avLst>
          </a:prstGeom>
          <a:solidFill>
            <a:schemeClr val="l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 and a time series problem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6247706" y="1136925"/>
            <a:ext cx="1527000" cy="868200"/>
          </a:xfrm>
          <a:prstGeom prst="cloudCallout">
            <a:avLst>
              <a:gd fmla="val -333408" name="adj1"/>
              <a:gd fmla="val 157284" name="adj2"/>
            </a:avLst>
          </a:prstGeom>
          <a:solidFill>
            <a:schemeClr val="l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 and a machine learning problem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4460758" y="1571050"/>
            <a:ext cx="1527000" cy="868200"/>
          </a:xfrm>
          <a:prstGeom prst="cloudCallout">
            <a:avLst>
              <a:gd fmla="val -215444" name="adj1"/>
              <a:gd fmla="val 104626" name="adj2"/>
            </a:avLst>
          </a:prstGeom>
          <a:solidFill>
            <a:schemeClr val="l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 and a multiple regression problem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5224282" y="3138342"/>
            <a:ext cx="1527000" cy="868200"/>
          </a:xfrm>
          <a:prstGeom prst="cloudCallout">
            <a:avLst>
              <a:gd fmla="val -267540" name="adj1"/>
              <a:gd fmla="val -74410" name="adj2"/>
            </a:avLst>
          </a:prstGeom>
          <a:solidFill>
            <a:schemeClr val="l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 and a Deep Learning problem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3513458" y="2620538"/>
            <a:ext cx="1527000" cy="868200"/>
          </a:xfrm>
          <a:prstGeom prst="cloudCallout">
            <a:avLst>
              <a:gd fmla="val -154366" name="adj1"/>
              <a:gd fmla="val -13327" name="adj2"/>
            </a:avLst>
          </a:prstGeom>
          <a:solidFill>
            <a:schemeClr val="l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 and a neural network problem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>
            <a:alpha val="0"/>
          </a:schemeClr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189" y="3399332"/>
            <a:ext cx="2590500" cy="12753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303" name="Google Shape;3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7854" y="1123646"/>
            <a:ext cx="2876400" cy="6492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304" name="Google Shape;30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3518" y="2262190"/>
            <a:ext cx="2207100" cy="17748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305" name="Google Shape;30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9197" y="955825"/>
            <a:ext cx="1954800" cy="23334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Artificial neural network architecture (ANN i-h 1-h 2-h n-o). | Download  Scientific Diagram" id="306" name="Google Shape;30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281" y="2262190"/>
            <a:ext cx="2535753" cy="1488565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28000" fadeDir="5400000" kx="0" rotWithShape="0" algn="bl" stA="38000" stPos="0" sy="-100000" ky="0"/>
          </a:effectLst>
        </p:spPr>
      </p:pic>
      <p:sp>
        <p:nvSpPr>
          <p:cNvPr id="307" name="Google Shape;30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Teil 2: Vorhersagemodelle - </a:t>
            </a:r>
            <a:r>
              <a:rPr b="1" lang="en"/>
              <a:t>Herausforderung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>
            <a:alpha val="0"/>
          </a:schemeClr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6379" y="1439532"/>
            <a:ext cx="5252365" cy="261775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2: Vorhersage Modelle - </a:t>
            </a:r>
            <a:r>
              <a:rPr b="1" lang="en" sz="2200"/>
              <a:t>Our initial thoughts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Teil 2: Vorhersagemodelle - </a:t>
            </a:r>
            <a:r>
              <a:rPr b="1" lang="en"/>
              <a:t>Statistik: Vorgehensweise</a:t>
            </a:r>
            <a:endParaRPr/>
          </a:p>
        </p:txBody>
      </p:sp>
      <p:sp>
        <p:nvSpPr>
          <p:cNvPr id="321" name="Google Shape;321;p35"/>
          <p:cNvSpPr txBox="1"/>
          <p:nvPr>
            <p:ph idx="4294967295" type="body"/>
          </p:nvPr>
        </p:nvSpPr>
        <p:spPr>
          <a:xfrm>
            <a:off x="1114425" y="1922342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100">
                <a:solidFill>
                  <a:schemeClr val="accent5"/>
                </a:solidFill>
              </a:rPr>
              <a:t>STATISTICAL TESTS</a:t>
            </a:r>
            <a:endParaRPr sz="1100"/>
          </a:p>
        </p:txBody>
      </p:sp>
      <p:sp>
        <p:nvSpPr>
          <p:cNvPr id="322" name="Google Shape;322;p35"/>
          <p:cNvSpPr txBox="1"/>
          <p:nvPr>
            <p:ph idx="4294967295" type="body"/>
          </p:nvPr>
        </p:nvSpPr>
        <p:spPr>
          <a:xfrm>
            <a:off x="1114248" y="2302761"/>
            <a:ext cx="3023273" cy="4039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rgbClr val="323F4F"/>
              </a:buClr>
              <a:buSzPts val="1100"/>
              <a:buFont typeface="Arial"/>
              <a:buNone/>
            </a:pPr>
            <a:r>
              <a:rPr lang="en" sz="1000"/>
              <a:t>Test the assumptions of multiple linear regression and the requirements for modeling</a:t>
            </a:r>
            <a:endParaRPr sz="1000"/>
          </a:p>
        </p:txBody>
      </p:sp>
      <p:sp>
        <p:nvSpPr>
          <p:cNvPr id="323" name="Google Shape;323;p35"/>
          <p:cNvSpPr txBox="1"/>
          <p:nvPr>
            <p:ph idx="4294967295" type="body"/>
          </p:nvPr>
        </p:nvSpPr>
        <p:spPr>
          <a:xfrm>
            <a:off x="5004753" y="1922342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100">
                <a:solidFill>
                  <a:schemeClr val="accent5"/>
                </a:solidFill>
              </a:rPr>
              <a:t>EVALUATION</a:t>
            </a:r>
            <a:endParaRPr sz="1100"/>
          </a:p>
        </p:txBody>
      </p:sp>
      <p:sp>
        <p:nvSpPr>
          <p:cNvPr id="324" name="Google Shape;324;p35"/>
          <p:cNvSpPr txBox="1"/>
          <p:nvPr>
            <p:ph idx="4294967295" type="body"/>
          </p:nvPr>
        </p:nvSpPr>
        <p:spPr>
          <a:xfrm>
            <a:off x="5004857" y="2302761"/>
            <a:ext cx="3023273" cy="4039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100"/>
              <a:buFont typeface="Arial"/>
              <a:buNone/>
            </a:pPr>
            <a:r>
              <a:rPr lang="en" sz="1000"/>
              <a:t>Based on the selected and tuned models, make a prediction on the test set, measure the performance.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25" name="Google Shape;325;p35"/>
          <p:cNvSpPr txBox="1"/>
          <p:nvPr>
            <p:ph idx="4294967295" type="body"/>
          </p:nvPr>
        </p:nvSpPr>
        <p:spPr>
          <a:xfrm>
            <a:off x="1114424" y="3239573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100">
                <a:solidFill>
                  <a:schemeClr val="accent5"/>
                </a:solidFill>
              </a:rPr>
              <a:t>FEATURE SELECTION</a:t>
            </a:r>
            <a:endParaRPr sz="1100"/>
          </a:p>
        </p:txBody>
      </p:sp>
      <p:sp>
        <p:nvSpPr>
          <p:cNvPr id="326" name="Google Shape;326;p35"/>
          <p:cNvSpPr txBox="1"/>
          <p:nvPr>
            <p:ph idx="4294967295" type="body"/>
          </p:nvPr>
        </p:nvSpPr>
        <p:spPr>
          <a:xfrm>
            <a:off x="1114809" y="3619992"/>
            <a:ext cx="3023273" cy="4263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100"/>
              <a:buFont typeface="Arial"/>
              <a:buNone/>
            </a:pPr>
            <a:r>
              <a:rPr lang="en" sz="1000"/>
              <a:t>Check the correlation between predictors and their justification to be included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27" name="Google Shape;327;p35"/>
          <p:cNvSpPr txBox="1"/>
          <p:nvPr>
            <p:ph idx="4294967295" type="body"/>
          </p:nvPr>
        </p:nvSpPr>
        <p:spPr>
          <a:xfrm>
            <a:off x="5004472" y="3239573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100">
                <a:solidFill>
                  <a:schemeClr val="accent5"/>
                </a:solidFill>
              </a:rPr>
              <a:t>BUILDING &amp; TUNING MODELS</a:t>
            </a:r>
            <a:endParaRPr sz="1100"/>
          </a:p>
        </p:txBody>
      </p:sp>
      <p:sp>
        <p:nvSpPr>
          <p:cNvPr id="328" name="Google Shape;328;p35"/>
          <p:cNvSpPr txBox="1"/>
          <p:nvPr>
            <p:ph idx="4294967295" type="body"/>
          </p:nvPr>
        </p:nvSpPr>
        <p:spPr>
          <a:xfrm>
            <a:off x="5004850" y="3620012"/>
            <a:ext cx="30234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rgbClr val="323F4F"/>
              </a:buClr>
              <a:buSzPts val="1100"/>
              <a:buFont typeface="Arial"/>
              <a:buNone/>
            </a:pPr>
            <a:r>
              <a:rPr lang="en" sz="1000"/>
              <a:t>Split the dataset into training and validation sets, train your models, perform cross-validation, tune the </a:t>
            </a:r>
            <a:r>
              <a:rPr lang="en" sz="1000"/>
              <a:t>hyperparameters</a:t>
            </a:r>
            <a:r>
              <a:rPr lang="en" sz="1000"/>
              <a:t> and select the best performing estimators.</a:t>
            </a:r>
            <a:endParaRPr sz="1000"/>
          </a:p>
        </p:txBody>
      </p:sp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2468880" y="2788920"/>
            <a:ext cx="217170" cy="16966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5"/>
          <p:cNvSpPr/>
          <p:nvPr/>
        </p:nvSpPr>
        <p:spPr>
          <a:xfrm rot="-5400000">
            <a:off x="4270819" y="3312062"/>
            <a:ext cx="217170" cy="16966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5"/>
          <p:cNvSpPr/>
          <p:nvPr/>
        </p:nvSpPr>
        <p:spPr>
          <a:xfrm rot="10800000">
            <a:off x="6349365" y="2758953"/>
            <a:ext cx="217170" cy="16966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616" y="2095685"/>
            <a:ext cx="738867" cy="85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5280" y="2095685"/>
            <a:ext cx="952119" cy="95211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6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Teil 2: Vorhersagemodelle - </a:t>
            </a:r>
            <a:r>
              <a:rPr b="1" lang="en" sz="2400"/>
              <a:t>Statistik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Teil 2: Vorhersagemodelle - </a:t>
            </a:r>
            <a:r>
              <a:rPr b="1" lang="en"/>
              <a:t>Statistik: Verteilung</a:t>
            </a:r>
            <a:endParaRPr b="1"/>
          </a:p>
        </p:txBody>
      </p:sp>
      <p:sp>
        <p:nvSpPr>
          <p:cNvPr id="346" name="Google Shape;3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756" y="2404074"/>
            <a:ext cx="4122245" cy="159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388239"/>
            <a:ext cx="4147174" cy="163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733031" y="1905054"/>
            <a:ext cx="1606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000"/>
              <a:t>ORIGINAL</a:t>
            </a:r>
            <a:endParaRPr sz="1000"/>
          </a:p>
        </p:txBody>
      </p:sp>
      <p:sp>
        <p:nvSpPr>
          <p:cNvPr id="350" name="Google Shape;350;p37"/>
          <p:cNvSpPr txBox="1"/>
          <p:nvPr/>
        </p:nvSpPr>
        <p:spPr>
          <a:xfrm>
            <a:off x="4851627" y="1889219"/>
            <a:ext cx="1606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000"/>
              <a:t>TRANSFORMED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Teil 2: Vorhersagemodelle - </a:t>
            </a:r>
            <a:r>
              <a:rPr b="1" lang="en" sz="2400"/>
              <a:t>Statistik</a:t>
            </a:r>
            <a:r>
              <a:rPr b="1" lang="en"/>
              <a:t>: Stationarität</a:t>
            </a:r>
            <a:endParaRPr sz="1100"/>
          </a:p>
        </p:txBody>
      </p:sp>
      <p:sp>
        <p:nvSpPr>
          <p:cNvPr id="356" name="Google Shape;356;p38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733031" y="1325934"/>
            <a:ext cx="2295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DECOMPOSITION ORIGINAL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4851627" y="1310099"/>
            <a:ext cx="2481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DECOMPOSITION TRANSFORMED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977" y="1726875"/>
            <a:ext cx="3965870" cy="205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9019" y="1722674"/>
            <a:ext cx="4034847" cy="213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8787" y="3790630"/>
            <a:ext cx="2229242" cy="43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993" y="3825413"/>
            <a:ext cx="1950057" cy="439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Teil 2: Vorhersagemodelle - </a:t>
            </a:r>
            <a:r>
              <a:rPr b="1" lang="en" sz="2400"/>
              <a:t>Statistik: Autokorrelation</a:t>
            </a:r>
            <a:endParaRPr sz="1100"/>
          </a:p>
        </p:txBody>
      </p:sp>
      <p:sp>
        <p:nvSpPr>
          <p:cNvPr id="368" name="Google Shape;368;p39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1037831" y="1600254"/>
            <a:ext cx="2295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ACF ORIGINAL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5156427" y="1584419"/>
            <a:ext cx="2481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ACF TRANSFORMED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369" y="2033568"/>
            <a:ext cx="3086100" cy="198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650" y="2044007"/>
            <a:ext cx="3151638" cy="197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Teil 2: Vorhersagemodelle - </a:t>
            </a:r>
            <a:r>
              <a:rPr b="1" lang="en" sz="2400"/>
              <a:t>Statistik: Heterodeskedacity</a:t>
            </a:r>
            <a:endParaRPr/>
          </a:p>
        </p:txBody>
      </p:sp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615" y="1311426"/>
            <a:ext cx="4025184" cy="179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874" y="1301341"/>
            <a:ext cx="4001046" cy="1805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7478" y="3120866"/>
            <a:ext cx="2151458" cy="125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7252" y="3126159"/>
            <a:ext cx="2349390" cy="124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>
            <a:alpha val="0"/>
          </a:schemeClr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388" name="Google Shape;38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Teil 2: Vorhersagemodelle - </a:t>
            </a:r>
            <a:r>
              <a:rPr b="1" lang="en" sz="2400"/>
              <a:t>Statistik: OK?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descr=" what does this mean? -  what does this mean?  Confused Jackie Chan" id="389" name="Google Shape;3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717" y="1628774"/>
            <a:ext cx="4136231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 Data Engineering - </a:t>
            </a:r>
            <a:r>
              <a:rPr b="1" lang="en"/>
              <a:t>Modul 2</a:t>
            </a:r>
            <a:endParaRPr b="1"/>
          </a:p>
        </p:txBody>
      </p:sp>
      <p:grpSp>
        <p:nvGrpSpPr>
          <p:cNvPr id="184" name="Google Shape;184;p24"/>
          <p:cNvGrpSpPr/>
          <p:nvPr/>
        </p:nvGrpSpPr>
        <p:grpSpPr>
          <a:xfrm>
            <a:off x="456050" y="1940300"/>
            <a:ext cx="1880100" cy="2247300"/>
            <a:chOff x="913250" y="1940300"/>
            <a:chExt cx="1880100" cy="2247300"/>
          </a:xfrm>
        </p:grpSpPr>
        <p:sp>
          <p:nvSpPr>
            <p:cNvPr id="185" name="Google Shape;185;p24"/>
            <p:cNvSpPr txBox="1"/>
            <p:nvPr/>
          </p:nvSpPr>
          <p:spPr>
            <a:xfrm>
              <a:off x="913250" y="2340500"/>
              <a:ext cx="1561500" cy="615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1. Daten Verstehen</a:t>
              </a:r>
              <a:endParaRPr/>
            </a:p>
          </p:txBody>
        </p:sp>
        <p:sp>
          <p:nvSpPr>
            <p:cNvPr id="186" name="Google Shape;186;p24"/>
            <p:cNvSpPr txBox="1"/>
            <p:nvPr/>
          </p:nvSpPr>
          <p:spPr>
            <a:xfrm>
              <a:off x="913250" y="3356300"/>
              <a:ext cx="1880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Daten Quellen und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Herausforderungen mit Zeitreihen</a:t>
              </a:r>
              <a:endParaRPr/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913250" y="1940300"/>
              <a:ext cx="156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Davide</a:t>
              </a:r>
              <a:endParaRPr b="1"/>
            </a:p>
          </p:txBody>
        </p:sp>
        <p:sp>
          <p:nvSpPr>
            <p:cNvPr id="188" name="Google Shape;188;p24"/>
            <p:cNvSpPr txBox="1"/>
            <p:nvPr/>
          </p:nvSpPr>
          <p:spPr>
            <a:xfrm>
              <a:off x="1424150" y="2956088"/>
              <a:ext cx="105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8:00</a:t>
              </a:r>
              <a:endParaRPr/>
            </a:p>
          </p:txBody>
        </p:sp>
      </p:grpSp>
      <p:grpSp>
        <p:nvGrpSpPr>
          <p:cNvPr id="189" name="Google Shape;189;p24"/>
          <p:cNvGrpSpPr/>
          <p:nvPr/>
        </p:nvGrpSpPr>
        <p:grpSpPr>
          <a:xfrm>
            <a:off x="2017550" y="1940300"/>
            <a:ext cx="2702700" cy="1816200"/>
            <a:chOff x="3084350" y="1940300"/>
            <a:chExt cx="2702700" cy="1816200"/>
          </a:xfrm>
        </p:grpSpPr>
        <p:cxnSp>
          <p:nvCxnSpPr>
            <p:cNvPr id="190" name="Google Shape;190;p24"/>
            <p:cNvCxnSpPr>
              <a:stCxn id="185" idx="3"/>
              <a:endCxn id="191" idx="1"/>
            </p:cNvCxnSpPr>
            <p:nvPr/>
          </p:nvCxnSpPr>
          <p:spPr>
            <a:xfrm>
              <a:off x="3084350" y="2648300"/>
              <a:ext cx="65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4"/>
            <p:cNvSpPr txBox="1"/>
            <p:nvPr/>
          </p:nvSpPr>
          <p:spPr>
            <a:xfrm>
              <a:off x="3734375" y="2340500"/>
              <a:ext cx="1561500" cy="615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2. Vorhersage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Modelle</a:t>
              </a:r>
              <a:endParaRPr/>
            </a:p>
          </p:txBody>
        </p:sp>
        <p:sp>
          <p:nvSpPr>
            <p:cNvPr id="192" name="Google Shape;192;p24"/>
            <p:cNvSpPr txBox="1"/>
            <p:nvPr/>
          </p:nvSpPr>
          <p:spPr>
            <a:xfrm>
              <a:off x="3734375" y="1940300"/>
              <a:ext cx="156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Akos</a:t>
              </a:r>
              <a:endParaRPr b="1"/>
            </a:p>
          </p:txBody>
        </p:sp>
        <p:sp>
          <p:nvSpPr>
            <p:cNvPr id="193" name="Google Shape;193;p24"/>
            <p:cNvSpPr txBox="1"/>
            <p:nvPr/>
          </p:nvSpPr>
          <p:spPr>
            <a:xfrm>
              <a:off x="3734450" y="3356300"/>
              <a:ext cx="205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Übersicht </a:t>
              </a:r>
              <a:r>
                <a:rPr lang="en"/>
                <a:t>Experimente </a:t>
              </a:r>
              <a:endParaRPr/>
            </a:p>
          </p:txBody>
        </p:sp>
        <p:sp>
          <p:nvSpPr>
            <p:cNvPr id="194" name="Google Shape;194;p24"/>
            <p:cNvSpPr txBox="1"/>
            <p:nvPr/>
          </p:nvSpPr>
          <p:spPr>
            <a:xfrm>
              <a:off x="4245275" y="2956088"/>
              <a:ext cx="105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+8</a:t>
              </a:r>
              <a:r>
                <a:rPr lang="en"/>
                <a:t>:00</a:t>
              </a:r>
              <a:endParaRPr/>
            </a:p>
          </p:txBody>
        </p:sp>
      </p:grpSp>
      <p:grpSp>
        <p:nvGrpSpPr>
          <p:cNvPr id="195" name="Google Shape;195;p24"/>
          <p:cNvGrpSpPr/>
          <p:nvPr/>
        </p:nvGrpSpPr>
        <p:grpSpPr>
          <a:xfrm>
            <a:off x="4229075" y="1940300"/>
            <a:ext cx="2619800" cy="2247300"/>
            <a:chOff x="6134075" y="1940300"/>
            <a:chExt cx="2619800" cy="2247300"/>
          </a:xfrm>
        </p:grpSpPr>
        <p:cxnSp>
          <p:nvCxnSpPr>
            <p:cNvPr id="196" name="Google Shape;196;p24"/>
            <p:cNvCxnSpPr>
              <a:stCxn id="191" idx="3"/>
              <a:endCxn id="197" idx="1"/>
            </p:cNvCxnSpPr>
            <p:nvPr/>
          </p:nvCxnSpPr>
          <p:spPr>
            <a:xfrm>
              <a:off x="6134075" y="2648300"/>
              <a:ext cx="67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" name="Google Shape;197;p24"/>
            <p:cNvSpPr txBox="1"/>
            <p:nvPr/>
          </p:nvSpPr>
          <p:spPr>
            <a:xfrm>
              <a:off x="6806275" y="2340500"/>
              <a:ext cx="1561500" cy="615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</a:t>
              </a:r>
              <a:r>
                <a:rPr lang="en"/>
                <a:t>. </a:t>
              </a:r>
              <a:r>
                <a:rPr lang="en"/>
                <a:t>Ergebnisse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Bewerten</a:t>
              </a:r>
              <a:endParaRPr/>
            </a:p>
          </p:txBody>
        </p:sp>
        <p:sp>
          <p:nvSpPr>
            <p:cNvPr id="198" name="Google Shape;198;p24"/>
            <p:cNvSpPr txBox="1"/>
            <p:nvPr/>
          </p:nvSpPr>
          <p:spPr>
            <a:xfrm>
              <a:off x="6806275" y="1940300"/>
              <a:ext cx="156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David</a:t>
              </a:r>
              <a:endParaRPr b="1"/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6806275" y="3356300"/>
              <a:ext cx="1947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Vergleich und Bewertung von Ergebnissen</a:t>
              </a:r>
              <a:endParaRPr/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317175" y="2956088"/>
              <a:ext cx="105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+8</a:t>
              </a:r>
              <a:r>
                <a:rPr lang="en"/>
                <a:t>:00</a:t>
              </a:r>
              <a:endParaRPr/>
            </a:p>
          </p:txBody>
        </p:sp>
      </p:grpSp>
      <p:grpSp>
        <p:nvGrpSpPr>
          <p:cNvPr id="201" name="Google Shape;201;p24"/>
          <p:cNvGrpSpPr/>
          <p:nvPr/>
        </p:nvGrpSpPr>
        <p:grpSpPr>
          <a:xfrm>
            <a:off x="6462775" y="1940300"/>
            <a:ext cx="2568650" cy="1816200"/>
            <a:chOff x="6185225" y="1940300"/>
            <a:chExt cx="2568650" cy="1816200"/>
          </a:xfrm>
        </p:grpSpPr>
        <p:cxnSp>
          <p:nvCxnSpPr>
            <p:cNvPr id="202" name="Google Shape;202;p24"/>
            <p:cNvCxnSpPr>
              <a:stCxn id="197" idx="3"/>
              <a:endCxn id="203" idx="1"/>
            </p:cNvCxnSpPr>
            <p:nvPr/>
          </p:nvCxnSpPr>
          <p:spPr>
            <a:xfrm>
              <a:off x="6185225" y="2648300"/>
              <a:ext cx="621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3" name="Google Shape;203;p24"/>
            <p:cNvSpPr txBox="1"/>
            <p:nvPr/>
          </p:nvSpPr>
          <p:spPr>
            <a:xfrm>
              <a:off x="6806275" y="2340500"/>
              <a:ext cx="1561500" cy="615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</a:t>
              </a:r>
              <a:r>
                <a:rPr lang="en"/>
                <a:t>. Lessons Learned</a:t>
              </a:r>
              <a:endParaRPr/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6806275" y="1940300"/>
              <a:ext cx="156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Alle</a:t>
              </a:r>
              <a:endParaRPr b="1"/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6806275" y="3356300"/>
              <a:ext cx="194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Zusammenfassung...</a:t>
              </a:r>
              <a:endParaRPr/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7317175" y="2956088"/>
              <a:ext cx="105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+</a:t>
              </a:r>
              <a:r>
                <a:rPr lang="en"/>
                <a:t>6</a:t>
              </a:r>
              <a:r>
                <a:rPr lang="en"/>
                <a:t>:00</a:t>
              </a:r>
              <a:endParaRPr/>
            </a:p>
          </p:txBody>
        </p:sp>
      </p:grp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b="9975" l="15779" r="16119" t="10095"/>
          <a:stretch/>
        </p:blipFill>
        <p:spPr>
          <a:xfrm rot="204167">
            <a:off x="7334029" y="334274"/>
            <a:ext cx="1122367" cy="131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5" name="Google Shape;395;p42"/>
          <p:cNvGraphicFramePr/>
          <p:nvPr/>
        </p:nvGraphicFramePr>
        <p:xfrm>
          <a:off x="2432977" y="16455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{56ED2230-C48A-40EC-A124-BA789D7A9BDE}</a:tableStyleId>
              </a:tblPr>
              <a:tblGrid>
                <a:gridCol w="1457750"/>
                <a:gridCol w="1362450"/>
                <a:gridCol w="1371600"/>
              </a:tblGrid>
              <a:tr h="36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Test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Outcome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Meaning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5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ADF Stationarity test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Daily returns stationary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Linear Models can be used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ACF Plot (Autocorrelation)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Autocorrelation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Possible use case for ARIMA*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Breusch-Pagan test (Homoskedasticity)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Heteroskedasticity present: Errors vary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Possible use case for volatility clustering (GARCH)*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42"/>
          <p:cNvSpPr txBox="1"/>
          <p:nvPr/>
        </p:nvSpPr>
        <p:spPr>
          <a:xfrm>
            <a:off x="2519130" y="3668956"/>
            <a:ext cx="4191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 ARIMA and GARCH models were not in scope of the project, although we experimented them in R a possible forecast with ARIMA in Appendix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2: Vorhersagemodelle - </a:t>
            </a:r>
            <a:r>
              <a:rPr b="1" lang="en"/>
              <a:t>Statistik: Ergebnis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>
            <a:alpha val="11764"/>
          </a:schemeClr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691" y="1487297"/>
            <a:ext cx="738867" cy="85647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2: Vorhersagemodelle - </a:t>
            </a:r>
            <a:r>
              <a:rPr b="1" lang="en"/>
              <a:t>Feature Selection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397" y="1618450"/>
            <a:ext cx="3000104" cy="23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650" y="1618450"/>
            <a:ext cx="2749032" cy="226930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/>
          <p:nvPr/>
        </p:nvSpPr>
        <p:spPr>
          <a:xfrm>
            <a:off x="3925394" y="2540640"/>
            <a:ext cx="733500" cy="4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2: Vorhersagemodelle - </a:t>
            </a:r>
            <a:r>
              <a:rPr b="1" lang="en"/>
              <a:t>Correlation Matrix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>
            <a:alpha val="11764"/>
          </a:schemeClr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9" name="Google Shape;41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691" y="1487297"/>
            <a:ext cx="738867" cy="85647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2: Vorhersagemodelle - </a:t>
            </a:r>
            <a:r>
              <a:rPr b="1" lang="en"/>
              <a:t>Model Building &amp; Tuning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type="title"/>
          </p:nvPr>
        </p:nvSpPr>
        <p:spPr>
          <a:xfrm>
            <a:off x="4440127" y="1167403"/>
            <a:ext cx="407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100"/>
              <a:t>FOCUS: CROSS-VALIDATION &amp; GRID SEARCH</a:t>
            </a:r>
            <a:endParaRPr sz="1100"/>
          </a:p>
        </p:txBody>
      </p:sp>
      <p:sp>
        <p:nvSpPr>
          <p:cNvPr id="426" name="Google Shape;426;p46"/>
          <p:cNvSpPr txBox="1"/>
          <p:nvPr>
            <p:ph idx="12" type="sldNum"/>
          </p:nvPr>
        </p:nvSpPr>
        <p:spPr>
          <a:xfrm>
            <a:off x="8025492" y="4767263"/>
            <a:ext cx="48985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1728" y="2249177"/>
            <a:ext cx="2308630" cy="170109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6"/>
          <p:cNvSpPr txBox="1"/>
          <p:nvPr/>
        </p:nvSpPr>
        <p:spPr>
          <a:xfrm>
            <a:off x="5226643" y="2394999"/>
            <a:ext cx="3771053" cy="23722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Train/Test Split not shuffled</a:t>
            </a:r>
            <a:endParaRPr sz="1100"/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Data saved for prediction</a:t>
            </a:r>
            <a:endParaRPr sz="1100"/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– &gt; Cross Validation with base models </a:t>
            </a:r>
            <a:endParaRPr sz="1100"/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parameters, define grid around it –&gt; perform grid search with cross validation</a:t>
            </a:r>
            <a:endParaRPr sz="1100"/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best estimators</a:t>
            </a:r>
            <a:endParaRPr sz="1100"/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model artifacts</a:t>
            </a:r>
            <a:endParaRPr sz="1100"/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models and perform prediction on the separated test dataset</a:t>
            </a:r>
            <a:endParaRPr sz="1100"/>
          </a:p>
        </p:txBody>
      </p:sp>
      <p:sp>
        <p:nvSpPr>
          <p:cNvPr id="429" name="Google Shape;42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Teil 2: Vorhersagemodelle - </a:t>
            </a:r>
            <a:r>
              <a:rPr b="1" lang="en" sz="2400"/>
              <a:t>Model Building &amp; Tuning</a:t>
            </a:r>
            <a:endParaRPr b="1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>
            <a:alpha val="11764"/>
          </a:schemeClr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691" y="1487297"/>
            <a:ext cx="738867" cy="85647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2: Vorhersagemodelle - </a:t>
            </a:r>
            <a:r>
              <a:rPr b="1" lang="en"/>
              <a:t>Evaluation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430" y="1503487"/>
            <a:ext cx="6613138" cy="29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2: Vorhersagemodelle - </a:t>
            </a:r>
            <a:r>
              <a:rPr b="1" lang="en"/>
              <a:t>Metrics: Model Fit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idx="12" type="sldNum"/>
          </p:nvPr>
        </p:nvSpPr>
        <p:spPr>
          <a:xfrm>
            <a:off x="84093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366" y="1574156"/>
            <a:ext cx="4602614" cy="21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9151" y="1642453"/>
            <a:ext cx="4334849" cy="194771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2: Vorhersagemodelle - </a:t>
            </a:r>
            <a:r>
              <a:rPr b="1" lang="en"/>
              <a:t>Metrics: Error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Teil 2: Vorhersagemodelle - </a:t>
            </a:r>
            <a:r>
              <a:rPr b="1" lang="en"/>
              <a:t>Zusammenfassung</a:t>
            </a:r>
            <a:endParaRPr/>
          </a:p>
        </p:txBody>
      </p:sp>
      <p:sp>
        <p:nvSpPr>
          <p:cNvPr id="457" name="Google Shape;45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50"/>
          <p:cNvSpPr txBox="1"/>
          <p:nvPr>
            <p:ph idx="1" type="body"/>
          </p:nvPr>
        </p:nvSpPr>
        <p:spPr>
          <a:xfrm>
            <a:off x="311700" y="1315450"/>
            <a:ext cx="6043200" cy="32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Our main focus was that we select the models, which show the best fit and tried to optimize their R-Squared.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 also checked that the errors either decrease or do not get worse.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Our 4 models, which stayed in scope of our optimization were the following: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Tweedie Regressor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Random Forest Regressor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Stochastic Gradient Descent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XGBoost Regressor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most robust model in our analysis was the Tweedie Regressor, which is a Generalized Linear Model and is used to model data that follow Tweedie or Poisson distribution, which is the case in our project.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3: </a:t>
            </a:r>
            <a:r>
              <a:rPr lang="en"/>
              <a:t>Ergebnisse Bewerten</a:t>
            </a:r>
            <a:r>
              <a:rPr lang="en"/>
              <a:t> </a:t>
            </a:r>
            <a:endParaRPr/>
          </a:p>
        </p:txBody>
      </p:sp>
      <p:sp>
        <p:nvSpPr>
          <p:cNvPr id="464" name="Google Shape;46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2665241" y="661263"/>
            <a:ext cx="381351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1: Daten Verstehen </a:t>
            </a:r>
            <a:endParaRPr/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3: Ergebnisse Bewerten - </a:t>
            </a:r>
            <a:r>
              <a:rPr b="1" lang="en" sz="2200"/>
              <a:t>Lift Chart</a:t>
            </a:r>
            <a:endParaRPr/>
          </a:p>
        </p:txBody>
      </p:sp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338" y="1463005"/>
            <a:ext cx="4293023" cy="228002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2"/>
          <p:cNvSpPr txBox="1"/>
          <p:nvPr/>
        </p:nvSpPr>
        <p:spPr>
          <a:xfrm>
            <a:off x="4734338" y="3708375"/>
            <a:ext cx="429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Bild: Lift Chart, </a:t>
            </a:r>
            <a:r>
              <a:rPr lang="en" sz="600"/>
              <a:t>Random Forest Regressor (R Squared = 0.7998, </a:t>
            </a:r>
            <a:r>
              <a:rPr lang="en" sz="600">
                <a:highlight>
                  <a:srgbClr val="F6B26B"/>
                </a:highlight>
              </a:rPr>
              <a:t>0.7522</a:t>
            </a:r>
            <a:r>
              <a:rPr lang="en" sz="600"/>
              <a:t>)</a:t>
            </a:r>
            <a:endParaRPr sz="600"/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28393"/>
            <a:ext cx="4292952" cy="227998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2"/>
          <p:cNvSpPr txBox="1"/>
          <p:nvPr/>
        </p:nvSpPr>
        <p:spPr>
          <a:xfrm>
            <a:off x="311700" y="3708375"/>
            <a:ext cx="429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Bild: Lift Chart, Linear Regression (R Squared = </a:t>
            </a:r>
            <a:r>
              <a:rPr lang="en" sz="600"/>
              <a:t>0.6955</a:t>
            </a:r>
            <a:r>
              <a:rPr lang="en" sz="600"/>
              <a:t>, </a:t>
            </a:r>
            <a:r>
              <a:rPr lang="en" sz="600">
                <a:highlight>
                  <a:srgbClr val="F6B26B"/>
                </a:highlight>
              </a:rPr>
              <a:t>-1.0445</a:t>
            </a:r>
            <a:r>
              <a:rPr lang="en" sz="600"/>
              <a:t>)</a:t>
            </a:r>
            <a:endParaRPr sz="600"/>
          </a:p>
        </p:txBody>
      </p:sp>
      <p:sp>
        <p:nvSpPr>
          <p:cNvPr id="474" name="Google Shape;47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3: Ergebnisse Bewerten - </a:t>
            </a:r>
            <a:r>
              <a:rPr b="1" lang="en" sz="2200"/>
              <a:t>Feature Importance</a:t>
            </a:r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 rotWithShape="1">
          <a:blip r:embed="rId3">
            <a:alphaModFix/>
          </a:blip>
          <a:srcRect b="0" l="0" r="3138" t="0"/>
          <a:stretch/>
        </p:blipFill>
        <p:spPr>
          <a:xfrm>
            <a:off x="152400" y="1344900"/>
            <a:ext cx="4316951" cy="26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/>
          <p:nvPr/>
        </p:nvSpPr>
        <p:spPr>
          <a:xfrm>
            <a:off x="311700" y="4046950"/>
            <a:ext cx="293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Bild: Feature Importance, Linear Regression</a:t>
            </a:r>
            <a:endParaRPr sz="600"/>
          </a:p>
        </p:txBody>
      </p:sp>
      <p:pic>
        <p:nvPicPr>
          <p:cNvPr id="482" name="Google Shape;4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100" y="1344900"/>
            <a:ext cx="4234499" cy="31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3"/>
          <p:cNvSpPr txBox="1"/>
          <p:nvPr/>
        </p:nvSpPr>
        <p:spPr>
          <a:xfrm>
            <a:off x="4893500" y="4419075"/>
            <a:ext cx="293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Bild: Feature Importance, </a:t>
            </a:r>
            <a:r>
              <a:rPr lang="en" sz="600">
                <a:solidFill>
                  <a:schemeClr val="dk1"/>
                </a:solidFill>
              </a:rPr>
              <a:t>Random Forest Regressor</a:t>
            </a:r>
            <a:endParaRPr sz="600"/>
          </a:p>
        </p:txBody>
      </p:sp>
      <p:sp>
        <p:nvSpPr>
          <p:cNvPr id="484" name="Google Shape;48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54"/>
          <p:cNvGrpSpPr/>
          <p:nvPr/>
        </p:nvGrpSpPr>
        <p:grpSpPr>
          <a:xfrm>
            <a:off x="4839750" y="1182950"/>
            <a:ext cx="4179125" cy="3116726"/>
            <a:chOff x="4839750" y="1182950"/>
            <a:chExt cx="4179125" cy="3116726"/>
          </a:xfrm>
        </p:grpSpPr>
        <p:pic>
          <p:nvPicPr>
            <p:cNvPr id="490" name="Google Shape;490;p54"/>
            <p:cNvPicPr preferRelativeResize="0"/>
            <p:nvPr/>
          </p:nvPicPr>
          <p:blipFill rotWithShape="1">
            <a:blip r:embed="rId3">
              <a:alphaModFix/>
            </a:blip>
            <a:srcRect b="15536" l="72043" r="1981" t="29033"/>
            <a:stretch/>
          </p:blipFill>
          <p:spPr>
            <a:xfrm>
              <a:off x="6986083" y="1638358"/>
              <a:ext cx="2032793" cy="1197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54"/>
            <p:cNvPicPr preferRelativeResize="0"/>
            <p:nvPr/>
          </p:nvPicPr>
          <p:blipFill rotWithShape="1">
            <a:blip r:embed="rId3">
              <a:alphaModFix/>
            </a:blip>
            <a:srcRect b="16950" l="525" r="71518" t="29033"/>
            <a:stretch/>
          </p:blipFill>
          <p:spPr>
            <a:xfrm>
              <a:off x="4839750" y="1182950"/>
              <a:ext cx="2187852" cy="11668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54"/>
            <p:cNvPicPr preferRelativeResize="0"/>
            <p:nvPr/>
          </p:nvPicPr>
          <p:blipFill rotWithShape="1">
            <a:blip r:embed="rId4">
              <a:alphaModFix/>
            </a:blip>
            <a:srcRect b="0" l="0" r="8164" t="0"/>
            <a:stretch/>
          </p:blipFill>
          <p:spPr>
            <a:xfrm>
              <a:off x="5877042" y="2400844"/>
              <a:ext cx="1518173" cy="1898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3" name="Google Shape;49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3: Ergebnisse Bewerten - </a:t>
            </a:r>
            <a:r>
              <a:rPr b="1" lang="en" sz="2200"/>
              <a:t>Prediction Test</a:t>
            </a:r>
            <a:endParaRPr/>
          </a:p>
        </p:txBody>
      </p:sp>
      <p:pic>
        <p:nvPicPr>
          <p:cNvPr id="494" name="Google Shape;494;p54"/>
          <p:cNvPicPr preferRelativeResize="0"/>
          <p:nvPr/>
        </p:nvPicPr>
        <p:blipFill rotWithShape="1">
          <a:blip r:embed="rId5">
            <a:alphaModFix/>
          </a:blip>
          <a:srcRect b="0" l="0" r="1816" t="0"/>
          <a:stretch/>
        </p:blipFill>
        <p:spPr>
          <a:xfrm>
            <a:off x="311700" y="1624100"/>
            <a:ext cx="4420125" cy="21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 txBox="1"/>
          <p:nvPr/>
        </p:nvSpPr>
        <p:spPr>
          <a:xfrm>
            <a:off x="311700" y="3781650"/>
            <a:ext cx="293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Bild: 10 unabhängige Samples für Vorhersage, Random Forest Regressor.</a:t>
            </a:r>
            <a:endParaRPr sz="600"/>
          </a:p>
        </p:txBody>
      </p:sp>
      <p:sp>
        <p:nvSpPr>
          <p:cNvPr id="496" name="Google Shape;496;p54"/>
          <p:cNvSpPr txBox="1"/>
          <p:nvPr/>
        </p:nvSpPr>
        <p:spPr>
          <a:xfrm>
            <a:off x="6794325" y="882700"/>
            <a:ext cx="1857600" cy="49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Wie entsteht aus dem ein trading signal?</a:t>
            </a:r>
            <a:endParaRPr sz="1000"/>
          </a:p>
        </p:txBody>
      </p:sp>
      <p:sp>
        <p:nvSpPr>
          <p:cNvPr id="497" name="Google Shape;497;p54"/>
          <p:cNvSpPr txBox="1"/>
          <p:nvPr/>
        </p:nvSpPr>
        <p:spPr>
          <a:xfrm>
            <a:off x="2692400" y="4272850"/>
            <a:ext cx="2725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4"/>
          <p:cNvSpPr txBox="1"/>
          <p:nvPr/>
        </p:nvSpPr>
        <p:spPr>
          <a:xfrm>
            <a:off x="2659300" y="4190650"/>
            <a:ext cx="27255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 = 0.0138, 0.0165</a:t>
            </a:r>
            <a:endParaRPr/>
          </a:p>
        </p:txBody>
      </p:sp>
      <p:sp>
        <p:nvSpPr>
          <p:cNvPr id="499" name="Google Shape;49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3: Ergebnisse Bewerten - </a:t>
            </a:r>
            <a:r>
              <a:rPr b="1" lang="en" sz="2200"/>
              <a:t>Was waren die Hebel in unserem Projekt?</a:t>
            </a:r>
            <a:endParaRPr/>
          </a:p>
        </p:txBody>
      </p:sp>
      <p:grpSp>
        <p:nvGrpSpPr>
          <p:cNvPr id="505" name="Google Shape;505;p55"/>
          <p:cNvGrpSpPr/>
          <p:nvPr/>
        </p:nvGrpSpPr>
        <p:grpSpPr>
          <a:xfrm>
            <a:off x="311700" y="2866500"/>
            <a:ext cx="1727100" cy="1869075"/>
            <a:chOff x="311700" y="2866500"/>
            <a:chExt cx="1727100" cy="1869075"/>
          </a:xfrm>
        </p:grpSpPr>
        <p:pic>
          <p:nvPicPr>
            <p:cNvPr id="506" name="Google Shape;506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2725" y="3756800"/>
              <a:ext cx="1305025" cy="97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55"/>
            <p:cNvSpPr txBox="1"/>
            <p:nvPr/>
          </p:nvSpPr>
          <p:spPr>
            <a:xfrm>
              <a:off x="311700" y="2866500"/>
              <a:ext cx="17271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Domain Know-How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Problem verstehen</a:t>
              </a:r>
              <a:endParaRPr sz="1000"/>
            </a:p>
          </p:txBody>
        </p:sp>
      </p:grpSp>
      <p:grpSp>
        <p:nvGrpSpPr>
          <p:cNvPr id="508" name="Google Shape;508;p55"/>
          <p:cNvGrpSpPr/>
          <p:nvPr/>
        </p:nvGrpSpPr>
        <p:grpSpPr>
          <a:xfrm>
            <a:off x="2039544" y="2866500"/>
            <a:ext cx="1727100" cy="1869075"/>
            <a:chOff x="1899238" y="2866500"/>
            <a:chExt cx="1727100" cy="1869075"/>
          </a:xfrm>
        </p:grpSpPr>
        <p:pic>
          <p:nvPicPr>
            <p:cNvPr id="509" name="Google Shape;509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0288" y="3756800"/>
              <a:ext cx="1305025" cy="97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55"/>
            <p:cNvSpPr txBox="1"/>
            <p:nvPr/>
          </p:nvSpPr>
          <p:spPr>
            <a:xfrm>
              <a:off x="1899238" y="2866500"/>
              <a:ext cx="1727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Daten 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Modelieren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Verstehen und 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Feature Engineering</a:t>
              </a:r>
              <a:endParaRPr sz="1000"/>
            </a:p>
          </p:txBody>
        </p:sp>
      </p:grpSp>
      <p:grpSp>
        <p:nvGrpSpPr>
          <p:cNvPr id="511" name="Google Shape;511;p55"/>
          <p:cNvGrpSpPr/>
          <p:nvPr/>
        </p:nvGrpSpPr>
        <p:grpSpPr>
          <a:xfrm>
            <a:off x="5495231" y="2866500"/>
            <a:ext cx="1727100" cy="1869075"/>
            <a:chOff x="5589600" y="2866500"/>
            <a:chExt cx="1727100" cy="1869075"/>
          </a:xfrm>
        </p:grpSpPr>
        <p:pic>
          <p:nvPicPr>
            <p:cNvPr id="512" name="Google Shape;512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00650" y="3756800"/>
              <a:ext cx="1305026" cy="97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55"/>
            <p:cNvSpPr txBox="1"/>
            <p:nvPr/>
          </p:nvSpPr>
          <p:spPr>
            <a:xfrm>
              <a:off x="5589600" y="2866500"/>
              <a:ext cx="1727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Model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Auswahl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Strategie und Erfahrungswerte</a:t>
              </a:r>
              <a:endParaRPr sz="1000"/>
            </a:p>
          </p:txBody>
        </p:sp>
      </p:grpSp>
      <p:grpSp>
        <p:nvGrpSpPr>
          <p:cNvPr id="514" name="Google Shape;514;p55"/>
          <p:cNvGrpSpPr/>
          <p:nvPr/>
        </p:nvGrpSpPr>
        <p:grpSpPr>
          <a:xfrm>
            <a:off x="3767388" y="2866500"/>
            <a:ext cx="1727100" cy="1869075"/>
            <a:chOff x="3693338" y="2866500"/>
            <a:chExt cx="1727100" cy="1869075"/>
          </a:xfrm>
        </p:grpSpPr>
        <p:pic>
          <p:nvPicPr>
            <p:cNvPr id="515" name="Google Shape;515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4388" y="3756800"/>
              <a:ext cx="1305025" cy="97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55"/>
            <p:cNvSpPr txBox="1"/>
            <p:nvPr/>
          </p:nvSpPr>
          <p:spPr>
            <a:xfrm>
              <a:off x="3693338" y="2866500"/>
              <a:ext cx="1727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Daten 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Qualität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Man kriegt was man bezahlt...</a:t>
              </a:r>
              <a:endParaRPr sz="1000"/>
            </a:p>
          </p:txBody>
        </p:sp>
      </p:grpSp>
      <p:grpSp>
        <p:nvGrpSpPr>
          <p:cNvPr id="517" name="Google Shape;517;p55"/>
          <p:cNvGrpSpPr/>
          <p:nvPr/>
        </p:nvGrpSpPr>
        <p:grpSpPr>
          <a:xfrm>
            <a:off x="7223075" y="2866500"/>
            <a:ext cx="1727100" cy="1869075"/>
            <a:chOff x="7223075" y="2866500"/>
            <a:chExt cx="1727100" cy="1869075"/>
          </a:xfrm>
        </p:grpSpPr>
        <p:pic>
          <p:nvPicPr>
            <p:cNvPr id="518" name="Google Shape;518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4125" y="3756800"/>
              <a:ext cx="1305026" cy="97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55"/>
            <p:cNvSpPr txBox="1"/>
            <p:nvPr/>
          </p:nvSpPr>
          <p:spPr>
            <a:xfrm>
              <a:off x="7223075" y="2866500"/>
              <a:ext cx="1727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Model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Tuning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Sampling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Hyper Parameter</a:t>
              </a:r>
              <a:endParaRPr sz="1000"/>
            </a:p>
          </p:txBody>
        </p:sp>
      </p:grpSp>
      <p:grpSp>
        <p:nvGrpSpPr>
          <p:cNvPr id="520" name="Google Shape;520;p55"/>
          <p:cNvGrpSpPr/>
          <p:nvPr/>
        </p:nvGrpSpPr>
        <p:grpSpPr>
          <a:xfrm>
            <a:off x="311700" y="1334375"/>
            <a:ext cx="8101375" cy="1376975"/>
            <a:chOff x="311700" y="1334375"/>
            <a:chExt cx="8101375" cy="1376975"/>
          </a:xfrm>
        </p:grpSpPr>
        <p:cxnSp>
          <p:nvCxnSpPr>
            <p:cNvPr id="521" name="Google Shape;521;p55"/>
            <p:cNvCxnSpPr/>
            <p:nvPr/>
          </p:nvCxnSpPr>
          <p:spPr>
            <a:xfrm rot="10800000">
              <a:off x="795650" y="1339200"/>
              <a:ext cx="0" cy="136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2" name="Google Shape;522;p55"/>
            <p:cNvSpPr txBox="1"/>
            <p:nvPr/>
          </p:nvSpPr>
          <p:spPr>
            <a:xfrm rot="-5400000">
              <a:off x="90600" y="1883275"/>
              <a:ext cx="84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Impact</a:t>
              </a:r>
              <a:endParaRPr/>
            </a:p>
          </p:txBody>
        </p:sp>
        <p:cxnSp>
          <p:nvCxnSpPr>
            <p:cNvPr id="523" name="Google Shape;523;p55"/>
            <p:cNvCxnSpPr/>
            <p:nvPr/>
          </p:nvCxnSpPr>
          <p:spPr>
            <a:xfrm>
              <a:off x="799675" y="2711350"/>
              <a:ext cx="7613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4" name="Google Shape;524;p55"/>
            <p:cNvCxnSpPr/>
            <p:nvPr/>
          </p:nvCxnSpPr>
          <p:spPr>
            <a:xfrm>
              <a:off x="960550" y="1334375"/>
              <a:ext cx="7320300" cy="1182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5" name="Google Shape;525;p55"/>
          <p:cNvSpPr/>
          <p:nvPr/>
        </p:nvSpPr>
        <p:spPr>
          <a:xfrm>
            <a:off x="3165600" y="2479475"/>
            <a:ext cx="1036200" cy="492000"/>
          </a:xfrm>
          <a:prstGeom prst="wedgeRectCallout">
            <a:avLst>
              <a:gd fmla="val -25340" name="adj1"/>
              <a:gd fmla="val 88496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Mehr samples!</a:t>
            </a:r>
            <a:endParaRPr sz="1200"/>
          </a:p>
        </p:txBody>
      </p:sp>
      <p:sp>
        <p:nvSpPr>
          <p:cNvPr id="526" name="Google Shape;52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4: Lessons Learned</a:t>
            </a:r>
            <a:endParaRPr/>
          </a:p>
        </p:txBody>
      </p:sp>
      <p:sp>
        <p:nvSpPr>
          <p:cNvPr id="532" name="Google Shape;53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4: Lessons Learned - </a:t>
            </a:r>
            <a:r>
              <a:rPr b="1" lang="en" sz="2200"/>
              <a:t>David: Was macht ein Modell “gut”?</a:t>
            </a:r>
            <a:endParaRPr sz="2200"/>
          </a:p>
        </p:txBody>
      </p:sp>
      <p:grpSp>
        <p:nvGrpSpPr>
          <p:cNvPr id="538" name="Google Shape;538;p57"/>
          <p:cNvGrpSpPr/>
          <p:nvPr/>
        </p:nvGrpSpPr>
        <p:grpSpPr>
          <a:xfrm>
            <a:off x="267550" y="1073988"/>
            <a:ext cx="2725500" cy="3805988"/>
            <a:chOff x="267550" y="1073988"/>
            <a:chExt cx="2725500" cy="3805988"/>
          </a:xfrm>
        </p:grpSpPr>
        <p:pic>
          <p:nvPicPr>
            <p:cNvPr id="539" name="Google Shape;539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4788" y="1668225"/>
              <a:ext cx="1355675" cy="13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57"/>
            <p:cNvPicPr preferRelativeResize="0"/>
            <p:nvPr/>
          </p:nvPicPr>
          <p:blipFill rotWithShape="1">
            <a:blip r:embed="rId4">
              <a:alphaModFix/>
            </a:blip>
            <a:srcRect b="13255" l="0" r="0" t="4917"/>
            <a:stretch/>
          </p:blipFill>
          <p:spPr>
            <a:xfrm>
              <a:off x="767611" y="3231850"/>
              <a:ext cx="1570049" cy="1272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6097" y="3470725"/>
              <a:ext cx="629248" cy="635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" name="Google Shape;542;p57"/>
            <p:cNvSpPr txBox="1"/>
            <p:nvPr/>
          </p:nvSpPr>
          <p:spPr>
            <a:xfrm>
              <a:off x="648850" y="4510675"/>
              <a:ext cx="196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Bild: PDCA und kontinuierliche Verbesserung. </a:t>
              </a:r>
              <a:r>
                <a:rPr lang="en" sz="600" u="sng">
                  <a:solidFill>
                    <a:schemeClr val="hlink"/>
                  </a:solidFill>
                  <a:hlinkClick r:id="rId5"/>
                </a:rPr>
                <a:t>Quelle</a:t>
              </a:r>
              <a:endParaRPr sz="600"/>
            </a:p>
          </p:txBody>
        </p:sp>
        <p:sp>
          <p:nvSpPr>
            <p:cNvPr id="543" name="Google Shape;543;p57"/>
            <p:cNvSpPr txBox="1"/>
            <p:nvPr/>
          </p:nvSpPr>
          <p:spPr>
            <a:xfrm>
              <a:off x="267550" y="1073988"/>
              <a:ext cx="272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Business</a:t>
              </a:r>
              <a:r>
                <a:rPr b="1" lang="en"/>
                <a:t> Perspektive</a:t>
              </a:r>
              <a:endParaRPr b="1"/>
            </a:p>
          </p:txBody>
        </p:sp>
      </p:grpSp>
      <p:grpSp>
        <p:nvGrpSpPr>
          <p:cNvPr id="544" name="Google Shape;544;p57"/>
          <p:cNvGrpSpPr/>
          <p:nvPr/>
        </p:nvGrpSpPr>
        <p:grpSpPr>
          <a:xfrm>
            <a:off x="2993050" y="1074000"/>
            <a:ext cx="2941700" cy="3719350"/>
            <a:chOff x="2993050" y="1074000"/>
            <a:chExt cx="2941700" cy="3719350"/>
          </a:xfrm>
        </p:grpSpPr>
        <p:pic>
          <p:nvPicPr>
            <p:cNvPr id="545" name="Google Shape;545;p57"/>
            <p:cNvPicPr preferRelativeResize="0"/>
            <p:nvPr/>
          </p:nvPicPr>
          <p:blipFill rotWithShape="1">
            <a:blip r:embed="rId6">
              <a:alphaModFix/>
            </a:blip>
            <a:srcRect b="0" l="18111" r="18047" t="0"/>
            <a:stretch/>
          </p:blipFill>
          <p:spPr>
            <a:xfrm>
              <a:off x="3209250" y="1652894"/>
              <a:ext cx="2725500" cy="1461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01150" y="3651804"/>
              <a:ext cx="2725499" cy="675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57"/>
            <p:cNvSpPr txBox="1"/>
            <p:nvPr/>
          </p:nvSpPr>
          <p:spPr>
            <a:xfrm>
              <a:off x="3209250" y="1074000"/>
              <a:ext cx="272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Entwickler Perspektive</a:t>
              </a:r>
              <a:endParaRPr b="1"/>
            </a:p>
          </p:txBody>
        </p:sp>
        <p:sp>
          <p:nvSpPr>
            <p:cNvPr id="548" name="Google Shape;548;p57"/>
            <p:cNvSpPr txBox="1"/>
            <p:nvPr/>
          </p:nvSpPr>
          <p:spPr>
            <a:xfrm>
              <a:off x="3028950" y="3185800"/>
              <a:ext cx="2725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Bild: </a:t>
              </a:r>
              <a:r>
                <a:rPr lang="en" sz="600"/>
                <a:t>Development</a:t>
              </a:r>
              <a:r>
                <a:rPr lang="en" sz="600"/>
                <a:t> and operations. </a:t>
              </a:r>
              <a:r>
                <a:rPr lang="en" sz="600" u="sng">
                  <a:solidFill>
                    <a:schemeClr val="hlink"/>
                  </a:solidFill>
                  <a:hlinkClick r:id="rId8"/>
                </a:rPr>
                <a:t>Quelle</a:t>
              </a:r>
              <a:endParaRPr sz="600"/>
            </a:p>
          </p:txBody>
        </p:sp>
        <p:sp>
          <p:nvSpPr>
            <p:cNvPr id="549" name="Google Shape;549;p57"/>
            <p:cNvSpPr txBox="1"/>
            <p:nvPr/>
          </p:nvSpPr>
          <p:spPr>
            <a:xfrm>
              <a:off x="2993050" y="4516450"/>
              <a:ext cx="2725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Bild: </a:t>
              </a:r>
              <a:r>
                <a:rPr lang="en" sz="600"/>
                <a:t>MLOPS, Integrating ML with DevOps</a:t>
              </a:r>
              <a:r>
                <a:rPr lang="en" sz="600"/>
                <a:t>. </a:t>
              </a:r>
              <a:r>
                <a:rPr lang="en" sz="600" u="sng">
                  <a:solidFill>
                    <a:schemeClr val="hlink"/>
                  </a:solidFill>
                  <a:hlinkClick r:id="rId9"/>
                </a:rPr>
                <a:t>Quelle</a:t>
              </a:r>
              <a:endParaRPr sz="600"/>
            </a:p>
          </p:txBody>
        </p:sp>
      </p:grpSp>
      <p:grpSp>
        <p:nvGrpSpPr>
          <p:cNvPr id="550" name="Google Shape;550;p57"/>
          <p:cNvGrpSpPr/>
          <p:nvPr/>
        </p:nvGrpSpPr>
        <p:grpSpPr>
          <a:xfrm>
            <a:off x="6115050" y="1074000"/>
            <a:ext cx="2725625" cy="2851075"/>
            <a:chOff x="6115050" y="1074000"/>
            <a:chExt cx="2725625" cy="2851075"/>
          </a:xfrm>
        </p:grpSpPr>
        <p:sp>
          <p:nvSpPr>
            <p:cNvPr id="551" name="Google Shape;551;p57"/>
            <p:cNvSpPr txBox="1"/>
            <p:nvPr/>
          </p:nvSpPr>
          <p:spPr>
            <a:xfrm>
              <a:off x="6435875" y="3648175"/>
              <a:ext cx="240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Bild: IT Risk Management</a:t>
              </a:r>
              <a:r>
                <a:rPr lang="en" sz="600"/>
                <a:t>. </a:t>
              </a:r>
              <a:r>
                <a:rPr lang="en" sz="600" u="sng">
                  <a:solidFill>
                    <a:schemeClr val="hlink"/>
                  </a:solidFill>
                  <a:hlinkClick r:id="rId10"/>
                </a:rPr>
                <a:t>Quelle</a:t>
              </a:r>
              <a:endParaRPr sz="600"/>
            </a:p>
          </p:txBody>
        </p:sp>
        <p:sp>
          <p:nvSpPr>
            <p:cNvPr id="552" name="Google Shape;552;p57"/>
            <p:cNvSpPr txBox="1"/>
            <p:nvPr/>
          </p:nvSpPr>
          <p:spPr>
            <a:xfrm>
              <a:off x="6115050" y="1074000"/>
              <a:ext cx="272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IT</a:t>
              </a:r>
              <a:r>
                <a:rPr b="1" lang="en"/>
                <a:t> Perspektive</a:t>
              </a:r>
              <a:endParaRPr b="1"/>
            </a:p>
          </p:txBody>
        </p:sp>
        <p:pic>
          <p:nvPicPr>
            <p:cNvPr id="553" name="Google Shape;553;p57"/>
            <p:cNvPicPr preferRelativeResize="0"/>
            <p:nvPr/>
          </p:nvPicPr>
          <p:blipFill rotWithShape="1">
            <a:blip r:embed="rId11">
              <a:alphaModFix/>
            </a:blip>
            <a:srcRect b="0" l="17648" r="16522" t="0"/>
            <a:stretch/>
          </p:blipFill>
          <p:spPr>
            <a:xfrm>
              <a:off x="6354612" y="1668275"/>
              <a:ext cx="2246375" cy="195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" name="Google Shape;554;p57"/>
          <p:cNvSpPr txBox="1"/>
          <p:nvPr/>
        </p:nvSpPr>
        <p:spPr>
          <a:xfrm>
            <a:off x="6365925" y="4003125"/>
            <a:ext cx="23235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Frage an ZHAW: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Was sind die typischen Risiken in einem ML Projekt?</a:t>
            </a:r>
            <a:endParaRPr sz="1200"/>
          </a:p>
        </p:txBody>
      </p:sp>
      <p:sp>
        <p:nvSpPr>
          <p:cNvPr id="555" name="Google Shape;55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4: Lessons Learned - </a:t>
            </a:r>
            <a:r>
              <a:rPr b="1" lang="en" sz="2200"/>
              <a:t>David: Was macht ein Modell “gut”?</a:t>
            </a:r>
            <a:endParaRPr sz="2200"/>
          </a:p>
        </p:txBody>
      </p:sp>
      <p:sp>
        <p:nvSpPr>
          <p:cNvPr id="561" name="Google Shape;561;p58"/>
          <p:cNvSpPr txBox="1"/>
          <p:nvPr/>
        </p:nvSpPr>
        <p:spPr>
          <a:xfrm>
            <a:off x="3111800" y="1074000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Kunden</a:t>
            </a:r>
            <a:r>
              <a:rPr b="1" lang="en"/>
              <a:t> Perspektive</a:t>
            </a:r>
            <a:endParaRPr b="1"/>
          </a:p>
        </p:txBody>
      </p:sp>
      <p:sp>
        <p:nvSpPr>
          <p:cNvPr id="562" name="Google Shape;562;p58"/>
          <p:cNvSpPr/>
          <p:nvPr/>
        </p:nvSpPr>
        <p:spPr>
          <a:xfrm rot="-5400000">
            <a:off x="1420750" y="2874525"/>
            <a:ext cx="2933700" cy="5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Vertrauen</a:t>
            </a:r>
            <a:endParaRPr sz="1200"/>
          </a:p>
        </p:txBody>
      </p:sp>
      <p:sp>
        <p:nvSpPr>
          <p:cNvPr id="563" name="Google Shape;563;p58"/>
          <p:cNvSpPr txBox="1"/>
          <p:nvPr/>
        </p:nvSpPr>
        <p:spPr>
          <a:xfrm>
            <a:off x="3362588" y="1703450"/>
            <a:ext cx="22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Entscheidungen</a:t>
            </a:r>
            <a:endParaRPr b="1" sz="1200"/>
          </a:p>
        </p:txBody>
      </p:sp>
      <p:sp>
        <p:nvSpPr>
          <p:cNvPr id="564" name="Google Shape;564;p58"/>
          <p:cNvSpPr txBox="1"/>
          <p:nvPr/>
        </p:nvSpPr>
        <p:spPr>
          <a:xfrm>
            <a:off x="3362588" y="2543992"/>
            <a:ext cx="22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Annahmen</a:t>
            </a:r>
            <a:endParaRPr b="1" sz="1200"/>
          </a:p>
        </p:txBody>
      </p:sp>
      <p:sp>
        <p:nvSpPr>
          <p:cNvPr id="565" name="Google Shape;565;p58"/>
          <p:cNvSpPr txBox="1"/>
          <p:nvPr/>
        </p:nvSpPr>
        <p:spPr>
          <a:xfrm>
            <a:off x="3362588" y="3384533"/>
            <a:ext cx="22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Daten und Informationen</a:t>
            </a:r>
            <a:endParaRPr b="1" sz="1200"/>
          </a:p>
        </p:txBody>
      </p:sp>
      <p:sp>
        <p:nvSpPr>
          <p:cNvPr id="566" name="Google Shape;566;p58"/>
          <p:cNvSpPr txBox="1"/>
          <p:nvPr/>
        </p:nvSpPr>
        <p:spPr>
          <a:xfrm>
            <a:off x="3362588" y="4225075"/>
            <a:ext cx="2223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Datenqualität</a:t>
            </a:r>
            <a:endParaRPr b="1" sz="1200"/>
          </a:p>
        </p:txBody>
      </p:sp>
      <p:sp>
        <p:nvSpPr>
          <p:cNvPr id="567" name="Google Shape;567;p58"/>
          <p:cNvSpPr/>
          <p:nvPr/>
        </p:nvSpPr>
        <p:spPr>
          <a:xfrm>
            <a:off x="6018275" y="1730900"/>
            <a:ext cx="913200" cy="345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gut &amp; richtig</a:t>
            </a:r>
            <a:endParaRPr sz="1000"/>
          </a:p>
        </p:txBody>
      </p:sp>
      <p:sp>
        <p:nvSpPr>
          <p:cNvPr id="568" name="Google Shape;568;p58"/>
          <p:cNvSpPr/>
          <p:nvPr/>
        </p:nvSpPr>
        <p:spPr>
          <a:xfrm rot="-5400000">
            <a:off x="4192538" y="3691275"/>
            <a:ext cx="564000" cy="5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69" name="Google Shape;569;p58"/>
          <p:cNvSpPr/>
          <p:nvPr/>
        </p:nvSpPr>
        <p:spPr>
          <a:xfrm rot="-5400000">
            <a:off x="4192538" y="2852263"/>
            <a:ext cx="564000" cy="5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70" name="Google Shape;570;p58"/>
          <p:cNvSpPr/>
          <p:nvPr/>
        </p:nvSpPr>
        <p:spPr>
          <a:xfrm rot="-5400000">
            <a:off x="4192538" y="2013250"/>
            <a:ext cx="564000" cy="5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571" name="Google Shape;571;p58"/>
          <p:cNvCxnSpPr>
            <a:stCxn id="567" idx="1"/>
            <a:endCxn id="563" idx="3"/>
          </p:cNvCxnSpPr>
          <p:nvPr/>
        </p:nvCxnSpPr>
        <p:spPr>
          <a:xfrm rot="10800000">
            <a:off x="5586575" y="1903550"/>
            <a:ext cx="431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58"/>
          <p:cNvSpPr/>
          <p:nvPr/>
        </p:nvSpPr>
        <p:spPr>
          <a:xfrm>
            <a:off x="6018275" y="2571450"/>
            <a:ext cx="913200" cy="345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richtig</a:t>
            </a:r>
            <a:endParaRPr sz="1000"/>
          </a:p>
        </p:txBody>
      </p:sp>
      <p:cxnSp>
        <p:nvCxnSpPr>
          <p:cNvPr id="573" name="Google Shape;573;p58"/>
          <p:cNvCxnSpPr>
            <a:stCxn id="572" idx="1"/>
            <a:endCxn id="564" idx="3"/>
          </p:cNvCxnSpPr>
          <p:nvPr/>
        </p:nvCxnSpPr>
        <p:spPr>
          <a:xfrm rot="10800000">
            <a:off x="5586575" y="2744100"/>
            <a:ext cx="431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" name="Google Shape;574;p58"/>
          <p:cNvSpPr/>
          <p:nvPr/>
        </p:nvSpPr>
        <p:spPr>
          <a:xfrm>
            <a:off x="6018275" y="3411988"/>
            <a:ext cx="913200" cy="345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richtig &amp; aktuell</a:t>
            </a:r>
            <a:endParaRPr sz="1000"/>
          </a:p>
        </p:txBody>
      </p:sp>
      <p:cxnSp>
        <p:nvCxnSpPr>
          <p:cNvPr id="575" name="Google Shape;575;p58"/>
          <p:cNvCxnSpPr>
            <a:stCxn id="574" idx="1"/>
            <a:endCxn id="565" idx="3"/>
          </p:cNvCxnSpPr>
          <p:nvPr/>
        </p:nvCxnSpPr>
        <p:spPr>
          <a:xfrm rot="10800000">
            <a:off x="5586575" y="3584638"/>
            <a:ext cx="431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58"/>
          <p:cNvSpPr/>
          <p:nvPr/>
        </p:nvSpPr>
        <p:spPr>
          <a:xfrm>
            <a:off x="6018275" y="4252550"/>
            <a:ext cx="913200" cy="345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gut</a:t>
            </a:r>
            <a:endParaRPr sz="1000"/>
          </a:p>
        </p:txBody>
      </p:sp>
      <p:cxnSp>
        <p:nvCxnSpPr>
          <p:cNvPr id="577" name="Google Shape;577;p58"/>
          <p:cNvCxnSpPr>
            <a:stCxn id="576" idx="1"/>
            <a:endCxn id="566" idx="3"/>
          </p:cNvCxnSpPr>
          <p:nvPr/>
        </p:nvCxnSpPr>
        <p:spPr>
          <a:xfrm rot="10800000">
            <a:off x="5586575" y="4425200"/>
            <a:ext cx="431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58"/>
          <p:cNvSpPr txBox="1"/>
          <p:nvPr/>
        </p:nvSpPr>
        <p:spPr>
          <a:xfrm>
            <a:off x="524150" y="1977900"/>
            <a:ext cx="16242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Frage an Alle: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Ist </a:t>
            </a:r>
            <a:r>
              <a:rPr b="1" lang="en" sz="1200"/>
              <a:t>Vertrauen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</a:t>
            </a:r>
            <a:r>
              <a:rPr lang="en" sz="1200"/>
              <a:t>ie neue </a:t>
            </a:r>
            <a:r>
              <a:rPr b="1" lang="en" sz="1200"/>
              <a:t>Währung </a:t>
            </a:r>
            <a:r>
              <a:rPr lang="en" sz="1200"/>
              <a:t>in der IT W</a:t>
            </a:r>
            <a:r>
              <a:rPr lang="en" sz="1200"/>
              <a:t>elt?</a:t>
            </a:r>
            <a:endParaRPr sz="1200"/>
          </a:p>
        </p:txBody>
      </p:sp>
      <p:sp>
        <p:nvSpPr>
          <p:cNvPr id="579" name="Google Shape;57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"/>
          <p:cNvSpPr/>
          <p:nvPr/>
        </p:nvSpPr>
        <p:spPr>
          <a:xfrm>
            <a:off x="3683079" y="1113413"/>
            <a:ext cx="3980638" cy="2218251"/>
          </a:xfrm>
          <a:custGeom>
            <a:rect b="b" l="l" r="r" t="t"/>
            <a:pathLst>
              <a:path extrusionOk="0" h="100362" w="180099">
                <a:moveTo>
                  <a:pt x="92877" y="2759"/>
                </a:moveTo>
                <a:cubicBezTo>
                  <a:pt x="109423" y="6255"/>
                  <a:pt x="128632" y="13446"/>
                  <a:pt x="142814" y="22534"/>
                </a:cubicBezTo>
                <a:cubicBezTo>
                  <a:pt x="156996" y="31623"/>
                  <a:pt x="173275" y="45039"/>
                  <a:pt x="177969" y="57290"/>
                </a:cubicBezTo>
                <a:cubicBezTo>
                  <a:pt x="182663" y="69541"/>
                  <a:pt x="179101" y="89449"/>
                  <a:pt x="170978" y="96041"/>
                </a:cubicBezTo>
                <a:cubicBezTo>
                  <a:pt x="162855" y="102633"/>
                  <a:pt x="141349" y="100602"/>
                  <a:pt x="129231" y="96840"/>
                </a:cubicBezTo>
                <a:cubicBezTo>
                  <a:pt x="117113" y="93078"/>
                  <a:pt x="109056" y="80793"/>
                  <a:pt x="98270" y="73469"/>
                </a:cubicBezTo>
                <a:cubicBezTo>
                  <a:pt x="87484" y="66145"/>
                  <a:pt x="79461" y="57023"/>
                  <a:pt x="64513" y="52895"/>
                </a:cubicBezTo>
                <a:cubicBezTo>
                  <a:pt x="49565" y="48767"/>
                  <a:pt x="18704" y="54960"/>
                  <a:pt x="8583" y="48701"/>
                </a:cubicBezTo>
                <a:cubicBezTo>
                  <a:pt x="-1538" y="42442"/>
                  <a:pt x="-2037" y="23200"/>
                  <a:pt x="3789" y="15343"/>
                </a:cubicBezTo>
                <a:cubicBezTo>
                  <a:pt x="9615" y="7486"/>
                  <a:pt x="28691" y="3657"/>
                  <a:pt x="43539" y="1560"/>
                </a:cubicBezTo>
                <a:cubicBezTo>
                  <a:pt x="58387" y="-537"/>
                  <a:pt x="76331" y="-737"/>
                  <a:pt x="92877" y="2759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5" name="Google Shape;585;p59"/>
          <p:cNvSpPr/>
          <p:nvPr/>
        </p:nvSpPr>
        <p:spPr>
          <a:xfrm>
            <a:off x="1156037" y="1263497"/>
            <a:ext cx="4359409" cy="2327194"/>
          </a:xfrm>
          <a:custGeom>
            <a:rect b="b" l="l" r="r" t="t"/>
            <a:pathLst>
              <a:path extrusionOk="0" h="105291" w="197236">
                <a:moveTo>
                  <a:pt x="75747" y="4158"/>
                </a:moveTo>
                <a:cubicBezTo>
                  <a:pt x="52943" y="7121"/>
                  <a:pt x="43787" y="11616"/>
                  <a:pt x="33400" y="18141"/>
                </a:cubicBezTo>
                <a:cubicBezTo>
                  <a:pt x="23013" y="24666"/>
                  <a:pt x="18452" y="35319"/>
                  <a:pt x="13425" y="43309"/>
                </a:cubicBezTo>
                <a:cubicBezTo>
                  <a:pt x="8398" y="51299"/>
                  <a:pt x="4570" y="56792"/>
                  <a:pt x="3238" y="66080"/>
                </a:cubicBezTo>
                <a:cubicBezTo>
                  <a:pt x="1906" y="75368"/>
                  <a:pt x="-4353" y="93079"/>
                  <a:pt x="5435" y="99038"/>
                </a:cubicBezTo>
                <a:cubicBezTo>
                  <a:pt x="15223" y="104997"/>
                  <a:pt x="49213" y="108094"/>
                  <a:pt x="61964" y="101835"/>
                </a:cubicBezTo>
                <a:cubicBezTo>
                  <a:pt x="74715" y="95576"/>
                  <a:pt x="71652" y="70508"/>
                  <a:pt x="81939" y="61486"/>
                </a:cubicBezTo>
                <a:cubicBezTo>
                  <a:pt x="92226" y="52464"/>
                  <a:pt x="107041" y="50999"/>
                  <a:pt x="123686" y="47703"/>
                </a:cubicBezTo>
                <a:cubicBezTo>
                  <a:pt x="140332" y="44407"/>
                  <a:pt x="169627" y="47770"/>
                  <a:pt x="181812" y="41711"/>
                </a:cubicBezTo>
                <a:cubicBezTo>
                  <a:pt x="193997" y="35652"/>
                  <a:pt x="198725" y="18240"/>
                  <a:pt x="196794" y="11349"/>
                </a:cubicBezTo>
                <a:cubicBezTo>
                  <a:pt x="194863" y="4458"/>
                  <a:pt x="190402" y="1562"/>
                  <a:pt x="170227" y="363"/>
                </a:cubicBezTo>
                <a:cubicBezTo>
                  <a:pt x="150053" y="-835"/>
                  <a:pt x="98552" y="1195"/>
                  <a:pt x="75747" y="4158"/>
                </a:cubicBezTo>
                <a:close/>
              </a:path>
            </a:pathLst>
          </a:cu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6" name="Google Shape;586;p59"/>
          <p:cNvSpPr/>
          <p:nvPr/>
        </p:nvSpPr>
        <p:spPr>
          <a:xfrm>
            <a:off x="1036785" y="2626807"/>
            <a:ext cx="4476154" cy="2260666"/>
          </a:xfrm>
          <a:custGeom>
            <a:rect b="b" l="l" r="r" t="t"/>
            <a:pathLst>
              <a:path extrusionOk="0" h="102281" w="202518">
                <a:moveTo>
                  <a:pt x="1066" y="11193"/>
                </a:moveTo>
                <a:cubicBezTo>
                  <a:pt x="-3295" y="22146"/>
                  <a:pt x="7624" y="52475"/>
                  <a:pt x="13450" y="65725"/>
                </a:cubicBezTo>
                <a:cubicBezTo>
                  <a:pt x="19276" y="78975"/>
                  <a:pt x="25069" y="84900"/>
                  <a:pt x="36022" y="90693"/>
                </a:cubicBezTo>
                <a:cubicBezTo>
                  <a:pt x="46975" y="96486"/>
                  <a:pt x="59525" y="98617"/>
                  <a:pt x="79167" y="100481"/>
                </a:cubicBezTo>
                <a:cubicBezTo>
                  <a:pt x="98809" y="102345"/>
                  <a:pt x="134331" y="102612"/>
                  <a:pt x="153873" y="101879"/>
                </a:cubicBezTo>
                <a:cubicBezTo>
                  <a:pt x="173415" y="101147"/>
                  <a:pt x="188696" y="100913"/>
                  <a:pt x="196419" y="96086"/>
                </a:cubicBezTo>
                <a:cubicBezTo>
                  <a:pt x="204143" y="91259"/>
                  <a:pt x="203410" y="79207"/>
                  <a:pt x="200214" y="72915"/>
                </a:cubicBezTo>
                <a:cubicBezTo>
                  <a:pt x="197018" y="66623"/>
                  <a:pt x="190060" y="60331"/>
                  <a:pt x="177243" y="58334"/>
                </a:cubicBezTo>
                <a:cubicBezTo>
                  <a:pt x="164426" y="56337"/>
                  <a:pt x="136762" y="59866"/>
                  <a:pt x="123312" y="60931"/>
                </a:cubicBezTo>
                <a:cubicBezTo>
                  <a:pt x="109862" y="61996"/>
                  <a:pt x="104535" y="66757"/>
                  <a:pt x="96545" y="64726"/>
                </a:cubicBezTo>
                <a:cubicBezTo>
                  <a:pt x="88555" y="62695"/>
                  <a:pt x="80832" y="57635"/>
                  <a:pt x="75372" y="48746"/>
                </a:cubicBezTo>
                <a:cubicBezTo>
                  <a:pt x="69912" y="39857"/>
                  <a:pt x="69746" y="19516"/>
                  <a:pt x="63787" y="11393"/>
                </a:cubicBezTo>
                <a:cubicBezTo>
                  <a:pt x="57828" y="3270"/>
                  <a:pt x="50071" y="41"/>
                  <a:pt x="39617" y="8"/>
                </a:cubicBezTo>
                <a:cubicBezTo>
                  <a:pt x="29164" y="-25"/>
                  <a:pt x="5427" y="240"/>
                  <a:pt x="1066" y="11193"/>
                </a:cubicBezTo>
                <a:close/>
              </a:path>
            </a:pathLst>
          </a:cu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7" name="Google Shape;587;p59"/>
          <p:cNvSpPr/>
          <p:nvPr/>
        </p:nvSpPr>
        <p:spPr>
          <a:xfrm>
            <a:off x="3808435" y="1947007"/>
            <a:ext cx="3906639" cy="2911518"/>
          </a:xfrm>
          <a:custGeom>
            <a:rect b="b" l="l" r="r" t="t"/>
            <a:pathLst>
              <a:path extrusionOk="0" h="131728" w="176751">
                <a:moveTo>
                  <a:pt x="10303" y="98677"/>
                </a:moveTo>
                <a:cubicBezTo>
                  <a:pt x="848" y="103837"/>
                  <a:pt x="-1548" y="113359"/>
                  <a:pt x="915" y="118452"/>
                </a:cubicBezTo>
                <a:cubicBezTo>
                  <a:pt x="3379" y="123546"/>
                  <a:pt x="9304" y="127274"/>
                  <a:pt x="25084" y="129238"/>
                </a:cubicBezTo>
                <a:cubicBezTo>
                  <a:pt x="40864" y="131202"/>
                  <a:pt x="74155" y="133034"/>
                  <a:pt x="95595" y="130237"/>
                </a:cubicBezTo>
                <a:cubicBezTo>
                  <a:pt x="117035" y="127441"/>
                  <a:pt x="140272" y="120948"/>
                  <a:pt x="153722" y="112459"/>
                </a:cubicBezTo>
                <a:cubicBezTo>
                  <a:pt x="167172" y="103970"/>
                  <a:pt x="174163" y="93150"/>
                  <a:pt x="176293" y="79301"/>
                </a:cubicBezTo>
                <a:cubicBezTo>
                  <a:pt x="178424" y="65452"/>
                  <a:pt x="172364" y="42148"/>
                  <a:pt x="166505" y="29364"/>
                </a:cubicBezTo>
                <a:cubicBezTo>
                  <a:pt x="160646" y="16580"/>
                  <a:pt x="150959" y="7026"/>
                  <a:pt x="141138" y="2598"/>
                </a:cubicBezTo>
                <a:cubicBezTo>
                  <a:pt x="131317" y="-1830"/>
                  <a:pt x="115337" y="268"/>
                  <a:pt x="107580" y="2798"/>
                </a:cubicBezTo>
                <a:cubicBezTo>
                  <a:pt x="99823" y="5328"/>
                  <a:pt x="94563" y="8424"/>
                  <a:pt x="94596" y="17779"/>
                </a:cubicBezTo>
                <a:cubicBezTo>
                  <a:pt x="94629" y="27134"/>
                  <a:pt x="105217" y="48873"/>
                  <a:pt x="107780" y="58927"/>
                </a:cubicBezTo>
                <a:cubicBezTo>
                  <a:pt x="110344" y="68981"/>
                  <a:pt x="112374" y="73575"/>
                  <a:pt x="109977" y="78103"/>
                </a:cubicBezTo>
                <a:cubicBezTo>
                  <a:pt x="107580" y="82631"/>
                  <a:pt x="102120" y="84528"/>
                  <a:pt x="93398" y="86093"/>
                </a:cubicBezTo>
                <a:cubicBezTo>
                  <a:pt x="84676" y="87658"/>
                  <a:pt x="71492" y="85394"/>
                  <a:pt x="57643" y="87491"/>
                </a:cubicBezTo>
                <a:cubicBezTo>
                  <a:pt x="43794" y="89588"/>
                  <a:pt x="19758" y="93517"/>
                  <a:pt x="10303" y="98677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Google Shape;58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4: Lessons Learned - </a:t>
            </a:r>
            <a:r>
              <a:rPr b="1" lang="en" sz="2200"/>
              <a:t>David: Was macht ein Modell “gut”?</a:t>
            </a:r>
            <a:endParaRPr/>
          </a:p>
        </p:txBody>
      </p:sp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03" y="2550224"/>
            <a:ext cx="1659751" cy="111876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9"/>
          <p:cNvSpPr txBox="1"/>
          <p:nvPr/>
        </p:nvSpPr>
        <p:spPr>
          <a:xfrm>
            <a:off x="910250" y="2777075"/>
            <a:ext cx="159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Risiko Management</a:t>
            </a:r>
            <a:endParaRPr b="1" sz="1300"/>
          </a:p>
        </p:txBody>
      </p:sp>
      <p:sp>
        <p:nvSpPr>
          <p:cNvPr id="591" name="Google Shape;591;p59"/>
          <p:cNvSpPr txBox="1"/>
          <p:nvPr/>
        </p:nvSpPr>
        <p:spPr>
          <a:xfrm>
            <a:off x="1340740" y="1737430"/>
            <a:ext cx="184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Qualitäts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Management</a:t>
            </a:r>
            <a:endParaRPr b="1" sz="1300"/>
          </a:p>
        </p:txBody>
      </p:sp>
      <p:sp>
        <p:nvSpPr>
          <p:cNvPr id="592" name="Google Shape;592;p59"/>
          <p:cNvSpPr txBox="1"/>
          <p:nvPr/>
        </p:nvSpPr>
        <p:spPr>
          <a:xfrm>
            <a:off x="3828969" y="1398691"/>
            <a:ext cx="184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Model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Genauigkeit</a:t>
            </a:r>
            <a:endParaRPr b="1" sz="1300"/>
          </a:p>
        </p:txBody>
      </p:sp>
      <p:sp>
        <p:nvSpPr>
          <p:cNvPr id="593" name="Google Shape;593;p59"/>
          <p:cNvSpPr txBox="1"/>
          <p:nvPr/>
        </p:nvSpPr>
        <p:spPr>
          <a:xfrm>
            <a:off x="5787630" y="2203769"/>
            <a:ext cx="184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Model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Leistung</a:t>
            </a:r>
            <a:endParaRPr b="1" sz="1300"/>
          </a:p>
        </p:txBody>
      </p:sp>
      <p:sp>
        <p:nvSpPr>
          <p:cNvPr id="594" name="Google Shape;594;p59"/>
          <p:cNvSpPr txBox="1"/>
          <p:nvPr/>
        </p:nvSpPr>
        <p:spPr>
          <a:xfrm>
            <a:off x="5787618" y="3765765"/>
            <a:ext cx="184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Produkt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Management</a:t>
            </a:r>
            <a:endParaRPr b="1" sz="1300"/>
          </a:p>
        </p:txBody>
      </p:sp>
      <p:sp>
        <p:nvSpPr>
          <p:cNvPr id="595" name="Google Shape;595;p59"/>
          <p:cNvSpPr txBox="1"/>
          <p:nvPr/>
        </p:nvSpPr>
        <p:spPr>
          <a:xfrm>
            <a:off x="1423118" y="3870987"/>
            <a:ext cx="184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Model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Erklärbarkeit</a:t>
            </a:r>
            <a:endParaRPr b="1" sz="1300"/>
          </a:p>
        </p:txBody>
      </p:sp>
      <p:cxnSp>
        <p:nvCxnSpPr>
          <p:cNvPr id="596" name="Google Shape;596;p59"/>
          <p:cNvCxnSpPr>
            <a:endCxn id="590" idx="3"/>
          </p:cNvCxnSpPr>
          <p:nvPr/>
        </p:nvCxnSpPr>
        <p:spPr>
          <a:xfrm rot="10800000">
            <a:off x="2508650" y="3069575"/>
            <a:ext cx="688500" cy="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59"/>
          <p:cNvCxnSpPr/>
          <p:nvPr/>
        </p:nvCxnSpPr>
        <p:spPr>
          <a:xfrm rot="10800000">
            <a:off x="2927983" y="2132618"/>
            <a:ext cx="560700" cy="2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59"/>
          <p:cNvCxnSpPr/>
          <p:nvPr/>
        </p:nvCxnSpPr>
        <p:spPr>
          <a:xfrm flipH="1" rot="10800000">
            <a:off x="4504700" y="1968900"/>
            <a:ext cx="127500" cy="4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59"/>
          <p:cNvCxnSpPr/>
          <p:nvPr/>
        </p:nvCxnSpPr>
        <p:spPr>
          <a:xfrm flipH="1" rot="10800000">
            <a:off x="5435770" y="2521953"/>
            <a:ext cx="729900" cy="1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59"/>
          <p:cNvCxnSpPr/>
          <p:nvPr/>
        </p:nvCxnSpPr>
        <p:spPr>
          <a:xfrm>
            <a:off x="5466671" y="3289261"/>
            <a:ext cx="6270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59"/>
          <p:cNvSpPr txBox="1"/>
          <p:nvPr/>
        </p:nvSpPr>
        <p:spPr>
          <a:xfrm>
            <a:off x="3667988" y="4126349"/>
            <a:ext cx="184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Kunden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Zufriedenheit</a:t>
            </a:r>
            <a:endParaRPr b="1" sz="1300"/>
          </a:p>
        </p:txBody>
      </p:sp>
      <p:cxnSp>
        <p:nvCxnSpPr>
          <p:cNvPr id="602" name="Google Shape;602;p59"/>
          <p:cNvCxnSpPr/>
          <p:nvPr/>
        </p:nvCxnSpPr>
        <p:spPr>
          <a:xfrm flipH="1">
            <a:off x="2840441" y="3721226"/>
            <a:ext cx="494400" cy="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59"/>
          <p:cNvCxnSpPr/>
          <p:nvPr/>
        </p:nvCxnSpPr>
        <p:spPr>
          <a:xfrm>
            <a:off x="4361169" y="3828520"/>
            <a:ext cx="65400" cy="3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59"/>
          <p:cNvSpPr txBox="1"/>
          <p:nvPr/>
        </p:nvSpPr>
        <p:spPr>
          <a:xfrm>
            <a:off x="6165676" y="1113425"/>
            <a:ext cx="2391600" cy="110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Frage an ZHAW: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Gibt es ein Framework, dass versucht die möglichen Kriterien und Zusammenhänge einheitlich zu formulieren?</a:t>
            </a:r>
            <a:endParaRPr sz="1200"/>
          </a:p>
        </p:txBody>
      </p:sp>
      <p:sp>
        <p:nvSpPr>
          <p:cNvPr id="605" name="Google Shape;605;p59"/>
          <p:cNvSpPr txBox="1"/>
          <p:nvPr/>
        </p:nvSpPr>
        <p:spPr>
          <a:xfrm>
            <a:off x="1036775" y="1140375"/>
            <a:ext cx="6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IT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606" name="Google Shape;606;p59"/>
          <p:cNvSpPr txBox="1"/>
          <p:nvPr/>
        </p:nvSpPr>
        <p:spPr>
          <a:xfrm>
            <a:off x="408400" y="4419225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Business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07" name="Google Shape;607;p59"/>
          <p:cNvSpPr txBox="1"/>
          <p:nvPr/>
        </p:nvSpPr>
        <p:spPr>
          <a:xfrm>
            <a:off x="7586625" y="4381375"/>
            <a:ext cx="8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DevOps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8" name="Google Shape;608;p59"/>
          <p:cNvSpPr txBox="1"/>
          <p:nvPr/>
        </p:nvSpPr>
        <p:spPr>
          <a:xfrm>
            <a:off x="7854300" y="237165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ML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609" name="Google Shape;60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4: Lessons Learned - </a:t>
            </a:r>
            <a:r>
              <a:rPr b="1" lang="en" sz="2200"/>
              <a:t>Akos</a:t>
            </a:r>
            <a:endParaRPr b="1" sz="2200"/>
          </a:p>
        </p:txBody>
      </p:sp>
      <p:sp>
        <p:nvSpPr>
          <p:cNvPr id="615" name="Google Shape;61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60"/>
          <p:cNvSpPr txBox="1"/>
          <p:nvPr/>
        </p:nvSpPr>
        <p:spPr>
          <a:xfrm>
            <a:off x="506300" y="1201800"/>
            <a:ext cx="23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Data is the new oil...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17" name="Google Shape;617;p60"/>
          <p:cNvSpPr txBox="1"/>
          <p:nvPr/>
        </p:nvSpPr>
        <p:spPr>
          <a:xfrm>
            <a:off x="2321775" y="1530375"/>
            <a:ext cx="34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… but not all oil is refinable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618" name="Google Shape;6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0" y="2221950"/>
            <a:ext cx="25336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0"/>
          <p:cNvSpPr txBox="1"/>
          <p:nvPr/>
        </p:nvSpPr>
        <p:spPr>
          <a:xfrm>
            <a:off x="5359375" y="2283450"/>
            <a:ext cx="23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Data quality is the key!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4: Lessons Learned - </a:t>
            </a:r>
            <a:r>
              <a:rPr b="1" lang="en" sz="2200"/>
              <a:t>Dave</a:t>
            </a:r>
            <a:endParaRPr b="1" sz="2200"/>
          </a:p>
        </p:txBody>
      </p:sp>
      <p:sp>
        <p:nvSpPr>
          <p:cNvPr id="625" name="Google Shape;62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6" name="Google Shape;6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75" y="1396450"/>
            <a:ext cx="4444650" cy="24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1"/>
          <p:cNvPicPr preferRelativeResize="0"/>
          <p:nvPr/>
        </p:nvPicPr>
        <p:blipFill rotWithShape="1">
          <a:blip r:embed="rId4">
            <a:alphaModFix/>
          </a:blip>
          <a:srcRect b="12838" l="0" r="0" t="0"/>
          <a:stretch/>
        </p:blipFill>
        <p:spPr>
          <a:xfrm>
            <a:off x="5024425" y="100250"/>
            <a:ext cx="2720875" cy="25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4575" y="2776925"/>
            <a:ext cx="2718234" cy="20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1: Daten Verstehen - </a:t>
            </a:r>
            <a:r>
              <a:rPr b="1" lang="en" sz="2200"/>
              <a:t>Zielsetzung</a:t>
            </a:r>
            <a:endParaRPr b="1" sz="2200"/>
          </a:p>
        </p:txBody>
      </p:sp>
      <p:sp>
        <p:nvSpPr>
          <p:cNvPr id="221" name="Google Shape;221;p26"/>
          <p:cNvSpPr txBox="1"/>
          <p:nvPr/>
        </p:nvSpPr>
        <p:spPr>
          <a:xfrm>
            <a:off x="4164725" y="3717600"/>
            <a:ext cx="272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Bild: BTC / USDT Preis, Candle Plot. Quelle: trandingview.com</a:t>
            </a:r>
            <a:endParaRPr sz="700"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4724" y="1289975"/>
            <a:ext cx="4435099" cy="23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6750" y="798975"/>
            <a:ext cx="1969150" cy="151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404500" y="1289975"/>
            <a:ext cx="35556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Fragestellung: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Kann man historische Daten nutzen um ein Vorhersagemodell zu entwickeln?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Wird der Preis für Bitcoin am nachfolgenden Tag steigen?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Oder sinken?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550" y="2225500"/>
            <a:ext cx="473874" cy="4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Danke für Eure Aufmerksamkeit!</a:t>
            </a:r>
            <a:endParaRPr/>
          </a:p>
        </p:txBody>
      </p:sp>
      <p:sp>
        <p:nvSpPr>
          <p:cNvPr id="634" name="Google Shape;63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1: Daten Verstehen - </a:t>
            </a:r>
            <a:r>
              <a:rPr b="1" lang="en" sz="2200"/>
              <a:t>Datenquellen und Feature Engineering</a:t>
            </a:r>
            <a:endParaRPr b="1" sz="2200"/>
          </a:p>
        </p:txBody>
      </p:sp>
      <p:sp>
        <p:nvSpPr>
          <p:cNvPr id="232" name="Google Shape;232;p27"/>
          <p:cNvSpPr txBox="1"/>
          <p:nvPr/>
        </p:nvSpPr>
        <p:spPr>
          <a:xfrm>
            <a:off x="311700" y="1267938"/>
            <a:ext cx="42942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Grundlage: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Candlestick (Preis in USD pro Tag)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Zeitrahmen: 2014 - 2021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Fokus auf: Closing Preis (pro Tag)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Target: </a:t>
            </a:r>
            <a:r>
              <a:rPr b="1" lang="en" sz="1300"/>
              <a:t>Closing Differenz (%) d-1</a:t>
            </a:r>
            <a:endParaRPr b="1" sz="1300"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17564" l="0" r="15311" t="18911"/>
          <a:stretch/>
        </p:blipFill>
        <p:spPr>
          <a:xfrm>
            <a:off x="4911650" y="1651425"/>
            <a:ext cx="3742849" cy="21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4">
            <a:alphaModFix/>
          </a:blip>
          <a:srcRect b="38272" l="0" r="0" t="37350"/>
          <a:stretch/>
        </p:blipFill>
        <p:spPr>
          <a:xfrm>
            <a:off x="6643475" y="1201900"/>
            <a:ext cx="1951850" cy="4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425" y="3048719"/>
            <a:ext cx="2725499" cy="166085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4911650" y="3788575"/>
            <a:ext cx="272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Bild: Response JSON von Binance REST API</a:t>
            </a:r>
            <a:endParaRPr sz="700"/>
          </a:p>
        </p:txBody>
      </p:sp>
      <p:sp>
        <p:nvSpPr>
          <p:cNvPr id="237" name="Google Shape;237;p27"/>
          <p:cNvSpPr txBox="1"/>
          <p:nvPr/>
        </p:nvSpPr>
        <p:spPr>
          <a:xfrm>
            <a:off x="774425" y="4575025"/>
            <a:ext cx="272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Bild: Candlestick. </a:t>
            </a:r>
            <a:r>
              <a:rPr lang="en" sz="600" u="sng">
                <a:solidFill>
                  <a:schemeClr val="hlink"/>
                </a:solidFill>
                <a:hlinkClick r:id="rId6"/>
              </a:rPr>
              <a:t>Quelle</a:t>
            </a:r>
            <a:endParaRPr sz="600"/>
          </a:p>
        </p:txBody>
      </p:sp>
      <p:sp>
        <p:nvSpPr>
          <p:cNvPr id="238" name="Google Shape;238;p27"/>
          <p:cNvSpPr/>
          <p:nvPr/>
        </p:nvSpPr>
        <p:spPr>
          <a:xfrm>
            <a:off x="2725525" y="4119425"/>
            <a:ext cx="799800" cy="25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753325" y="3315975"/>
            <a:ext cx="799800" cy="25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1: Daten Verstehen - </a:t>
            </a:r>
            <a:r>
              <a:rPr b="1" lang="en" sz="2200"/>
              <a:t>Datenquellen und Feature Engineering</a:t>
            </a:r>
            <a:endParaRPr b="1" sz="2200"/>
          </a:p>
        </p:txBody>
      </p:sp>
      <p:sp>
        <p:nvSpPr>
          <p:cNvPr id="246" name="Google Shape;246;p28"/>
          <p:cNvSpPr txBox="1"/>
          <p:nvPr/>
        </p:nvSpPr>
        <p:spPr>
          <a:xfrm>
            <a:off x="311700" y="1280525"/>
            <a:ext cx="39102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 Engineering: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Crypto Signals: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intotheblock.com</a:t>
            </a:r>
            <a:r>
              <a:rPr lang="en" sz="1100"/>
              <a:t>, APIs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Financial signals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Network signals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Sentiment und Markt Aktivität: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lunarcrush.com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Reddit sentiment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Twitter sentiment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Telegram sentiment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Mentions and news score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Technicals: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Python Technical Analysis Library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Moving average und oscillators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Zu viele...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Aktien Preise: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alphavantage.co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Aktien und Index Preisentwicklung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DIY Scraping Twitter Sentiment</a:t>
            </a:r>
            <a:endParaRPr b="1" sz="1100"/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675" y="1170125"/>
            <a:ext cx="4330749" cy="244686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4386675" y="3617000"/>
            <a:ext cx="272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Bild: Unsere Feature Engineering Strategie</a:t>
            </a:r>
            <a:endParaRPr sz="700"/>
          </a:p>
        </p:txBody>
      </p:sp>
      <p:sp>
        <p:nvSpPr>
          <p:cNvPr id="249" name="Google Shape;2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1: Daten Verstehen - </a:t>
            </a:r>
            <a:r>
              <a:rPr b="1" lang="en" sz="2200"/>
              <a:t>Herausforderungen mit Zeitreihen</a:t>
            </a:r>
            <a:endParaRPr b="1" sz="2200"/>
          </a:p>
        </p:txBody>
      </p:sp>
      <p:sp>
        <p:nvSpPr>
          <p:cNvPr id="255" name="Google Shape;255;p29"/>
          <p:cNvSpPr txBox="1"/>
          <p:nvPr/>
        </p:nvSpPr>
        <p:spPr>
          <a:xfrm>
            <a:off x="311700" y="1143275"/>
            <a:ext cx="40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1: </a:t>
            </a:r>
            <a:r>
              <a:rPr b="1" lang="en" u="sng"/>
              <a:t>Es gibt kein falsch...</a:t>
            </a:r>
            <a:endParaRPr u="sng">
              <a:highlight>
                <a:srgbClr val="93C47D"/>
              </a:highlight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400" y="1289975"/>
            <a:ext cx="2731400" cy="20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86075"/>
            <a:ext cx="5513724" cy="306011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311700" y="4646200"/>
            <a:ext cx="272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Bild: scikit-learn algorithm cheat-sheet.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Quelle</a:t>
            </a:r>
            <a:endParaRPr sz="700"/>
          </a:p>
        </p:txBody>
      </p:sp>
      <p:sp>
        <p:nvSpPr>
          <p:cNvPr id="259" name="Google Shape;259;p29"/>
          <p:cNvSpPr txBox="1"/>
          <p:nvPr/>
        </p:nvSpPr>
        <p:spPr>
          <a:xfrm>
            <a:off x="6206350" y="3338525"/>
            <a:ext cx="272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Bild: Zitat George Box. </a:t>
            </a:r>
            <a:r>
              <a:rPr lang="en" sz="700" u="sng">
                <a:solidFill>
                  <a:schemeClr val="hlink"/>
                </a:solidFill>
                <a:hlinkClick r:id="rId6"/>
              </a:rPr>
              <a:t>Quelle</a:t>
            </a:r>
            <a:endParaRPr sz="700"/>
          </a:p>
        </p:txBody>
      </p:sp>
      <p:sp>
        <p:nvSpPr>
          <p:cNvPr id="260" name="Google Shape;260;p29"/>
          <p:cNvSpPr txBox="1"/>
          <p:nvPr/>
        </p:nvSpPr>
        <p:spPr>
          <a:xfrm>
            <a:off x="6014150" y="3846975"/>
            <a:ext cx="272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gibt endlose Strategien und Alle könnten ein </a:t>
            </a:r>
            <a:r>
              <a:rPr lang="en"/>
              <a:t>Ergebnis</a:t>
            </a:r>
            <a:r>
              <a:rPr lang="en"/>
              <a:t> produzieren...</a:t>
            </a:r>
            <a:endParaRPr/>
          </a:p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Teil 1: Daten Verstehen - </a:t>
            </a:r>
            <a:r>
              <a:rPr b="1" lang="en" sz="2200"/>
              <a:t>Herausforderungen mit Zeitreihen</a:t>
            </a:r>
            <a:endParaRPr b="1" sz="2200"/>
          </a:p>
        </p:txBody>
      </p:sp>
      <p:sp>
        <p:nvSpPr>
          <p:cNvPr id="267" name="Google Shape;267;p30"/>
          <p:cNvSpPr txBox="1"/>
          <p:nvPr/>
        </p:nvSpPr>
        <p:spPr>
          <a:xfrm>
            <a:off x="4633550" y="4711550"/>
            <a:ext cx="272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Bild: Stationäre und nichtstationäre Daten.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Quelle</a:t>
            </a:r>
            <a:endParaRPr sz="700"/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550" y="1170125"/>
            <a:ext cx="2918450" cy="35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404500" y="1170125"/>
            <a:ext cx="38022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Problem 2: </a:t>
            </a:r>
            <a:r>
              <a:rPr b="1" lang="en" u="sng">
                <a:solidFill>
                  <a:schemeClr val="dk1"/>
                </a:solidFill>
              </a:rPr>
              <a:t>Zeitreihen und Stationarität:</a:t>
            </a:r>
            <a:endParaRPr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Klassische TS Modelle gehen davon aus, dass die Datengrundlage </a:t>
            </a:r>
            <a:r>
              <a:rPr b="1" lang="en"/>
              <a:t>stationär</a:t>
            </a:r>
            <a:r>
              <a:rPr lang="en"/>
              <a:t> ist.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Frage: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b="1" lang="en"/>
              <a:t>Ist die Bitcoin Preis Entwicklung stationär? </a:t>
            </a:r>
            <a:r>
              <a:rPr lang="en"/>
              <a:t>Wenn nicht, wie geht man damit um?</a:t>
            </a:r>
            <a:endParaRPr/>
          </a:p>
        </p:txBody>
      </p:sp>
      <p:sp>
        <p:nvSpPr>
          <p:cNvPr id="270" name="Google Shape;270;p30"/>
          <p:cNvSpPr txBox="1"/>
          <p:nvPr/>
        </p:nvSpPr>
        <p:spPr>
          <a:xfrm>
            <a:off x="942850" y="3690775"/>
            <a:ext cx="27255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2: Akos</a:t>
            </a:r>
            <a:endParaRPr/>
          </a:p>
        </p:txBody>
      </p:sp>
      <p:cxnSp>
        <p:nvCxnSpPr>
          <p:cNvPr id="271" name="Google Shape;271;p30"/>
          <p:cNvCxnSpPr>
            <a:stCxn id="269" idx="2"/>
            <a:endCxn id="270" idx="0"/>
          </p:cNvCxnSpPr>
          <p:nvPr/>
        </p:nvCxnSpPr>
        <p:spPr>
          <a:xfrm>
            <a:off x="2305600" y="3247925"/>
            <a:ext cx="0" cy="4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2" name="Google Shape;272;p30"/>
          <p:cNvPicPr preferRelativeResize="0"/>
          <p:nvPr/>
        </p:nvPicPr>
        <p:blipFill rotWithShape="1">
          <a:blip r:embed="rId5">
            <a:alphaModFix/>
          </a:blip>
          <a:srcRect b="0" l="49292" r="0" t="0"/>
          <a:stretch/>
        </p:blipFill>
        <p:spPr>
          <a:xfrm>
            <a:off x="8375769" y="1435781"/>
            <a:ext cx="427129" cy="50540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/>
        </p:nvSpPr>
        <p:spPr>
          <a:xfrm>
            <a:off x="7324925" y="1114325"/>
            <a:ext cx="126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B2B2B"/>
                </a:solidFill>
                <a:highlight>
                  <a:srgbClr val="FFFFFF"/>
                </a:highlight>
              </a:rPr>
              <a:t>Trend </a:t>
            </a:r>
            <a:endParaRPr b="1" sz="10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B2B2B"/>
                </a:solidFill>
                <a:highlight>
                  <a:srgbClr val="FFFFFF"/>
                </a:highlight>
              </a:rPr>
              <a:t>(BTC adoption)</a:t>
            </a:r>
            <a:endParaRPr/>
          </a:p>
        </p:txBody>
      </p:sp>
      <p:sp>
        <p:nvSpPr>
          <p:cNvPr id="274" name="Google Shape;274;p30"/>
          <p:cNvSpPr txBox="1"/>
          <p:nvPr/>
        </p:nvSpPr>
        <p:spPr>
          <a:xfrm>
            <a:off x="7357175" y="2435875"/>
            <a:ext cx="120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B2B2B"/>
                </a:solidFill>
                <a:highlight>
                  <a:srgbClr val="FFFFFF"/>
                </a:highlight>
              </a:rPr>
              <a:t>Seasonality</a:t>
            </a:r>
            <a:endParaRPr b="1" sz="10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B2B2B"/>
                </a:solidFill>
                <a:highlight>
                  <a:srgbClr val="FFFFFF"/>
                </a:highlight>
              </a:rPr>
              <a:t>(BTC halving)</a:t>
            </a:r>
            <a:endParaRPr sz="1050"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7357175" y="3614575"/>
            <a:ext cx="120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B2B2B"/>
                </a:solidFill>
                <a:highlight>
                  <a:srgbClr val="FFFFFF"/>
                </a:highlight>
              </a:rPr>
              <a:t>Outliers</a:t>
            </a:r>
            <a:endParaRPr b="1" sz="10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B2B2B"/>
                </a:solidFill>
                <a:highlight>
                  <a:srgbClr val="FFFFFF"/>
                </a:highlight>
              </a:rPr>
              <a:t>(BTC volatility)</a:t>
            </a:r>
            <a:endParaRPr sz="1050"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5">
            <a:alphaModFix/>
          </a:blip>
          <a:srcRect b="0" l="49292" r="0" t="0"/>
          <a:stretch/>
        </p:blipFill>
        <p:spPr>
          <a:xfrm>
            <a:off x="8375769" y="2742531"/>
            <a:ext cx="427129" cy="50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 rotWithShape="1">
          <a:blip r:embed="rId5">
            <a:alphaModFix/>
          </a:blip>
          <a:srcRect b="0" l="49292" r="0" t="0"/>
          <a:stretch/>
        </p:blipFill>
        <p:spPr>
          <a:xfrm>
            <a:off x="8375769" y="4049581"/>
            <a:ext cx="427129" cy="50540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 2: </a:t>
            </a:r>
            <a:r>
              <a:rPr lang="en"/>
              <a:t>Vorhersagemodelle</a:t>
            </a:r>
            <a:r>
              <a:rPr lang="en"/>
              <a:t> </a:t>
            </a:r>
            <a:endParaRPr/>
          </a:p>
        </p:txBody>
      </p:sp>
      <p:sp>
        <p:nvSpPr>
          <p:cNvPr id="284" name="Google Shape;2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